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843" r:id="rId1"/>
  </p:sldMasterIdLst>
  <p:notesMasterIdLst>
    <p:notesMasterId r:id="rId11"/>
  </p:notesMasterIdLst>
  <p:sldIdLst>
    <p:sldId id="256" r:id="rId2"/>
    <p:sldId id="257" r:id="rId3"/>
    <p:sldId id="258" r:id="rId4"/>
    <p:sldId id="260" r:id="rId5"/>
    <p:sldId id="261" r:id="rId6"/>
    <p:sldId id="262" r:id="rId7"/>
    <p:sldId id="265" r:id="rId8"/>
    <p:sldId id="264"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hiX1/EchNSv6HlJA0xsu/chqBH2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6" d="100"/>
          <a:sy n="66" d="100"/>
        </p:scale>
        <p:origin x="1506" y="1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4" name="Google Shape;74;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0" name="Google Shape;80;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450397-C924-4774-A1C9-0E0C46A7FE5C}" type="datetimeFigureOut">
              <a:rPr lang="en-IN" smtClean="0"/>
              <a:t>17-07-2024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408953233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50397-C924-4774-A1C9-0E0C46A7FE5C}" type="datetimeFigureOut">
              <a:rPr lang="en-IN" smtClean="0"/>
              <a:t>17-07-2024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2567334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50397-C924-4774-A1C9-0E0C46A7FE5C}" type="datetimeFigureOut">
              <a:rPr lang="en-IN" smtClean="0"/>
              <a:t>17-07-2024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63765351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450397-C924-4774-A1C9-0E0C46A7FE5C}" type="datetimeFigureOut">
              <a:rPr lang="en-IN" smtClean="0"/>
              <a:t>17-07-2024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918931367"/>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450397-C924-4774-A1C9-0E0C46A7FE5C}" type="datetimeFigureOut">
              <a:rPr lang="en-IN" smtClean="0"/>
              <a:t>17-07-2024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94195887"/>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450397-C924-4774-A1C9-0E0C46A7FE5C}" type="datetimeFigureOut">
              <a:rPr lang="en-IN" smtClean="0"/>
              <a:t>17-07-2024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3767997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450397-C924-4774-A1C9-0E0C46A7FE5C}" type="datetimeFigureOut">
              <a:rPr lang="en-IN" smtClean="0"/>
              <a:t>17-07-2024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0221692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450397-C924-4774-A1C9-0E0C46A7FE5C}" type="datetimeFigureOut">
              <a:rPr lang="en-IN" smtClean="0"/>
              <a:t>17-07-2024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13452284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450397-C924-4774-A1C9-0E0C46A7FE5C}" type="datetimeFigureOut">
              <a:rPr lang="en-IN" smtClean="0"/>
              <a:t>17-07-2024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552086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450397-C924-4774-A1C9-0E0C46A7FE5C}" type="datetimeFigureOut">
              <a:rPr lang="en-IN" smtClean="0"/>
              <a:t>17-07-2024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235034853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450397-C924-4774-A1C9-0E0C46A7FE5C}" type="datetimeFigureOut">
              <a:rPr lang="en-IN" smtClean="0"/>
              <a:t>17-07-2024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147009568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450397-C924-4774-A1C9-0E0C46A7FE5C}" type="datetimeFigureOut">
              <a:rPr lang="en-IN" smtClean="0"/>
              <a:t>17-07-2024</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lgn="r" rtl="0">
              <a:spcBef>
                <a:spcPts val="0"/>
              </a:spcBef>
              <a:spcAft>
                <a:spcPts val="0"/>
              </a:spcAft>
              <a:buNone/>
            </a:pPr>
            <a:fld id="{00000000-1234-1234-1234-123412341234}" type="slidenum">
              <a:rPr lang="en-US" smtClean="0"/>
              <a:t>‹#›</a:t>
            </a:fld>
            <a:endParaRPr lang="en-US"/>
          </a:p>
        </p:txBody>
      </p:sp>
    </p:spTree>
    <p:extLst>
      <p:ext uri="{BB962C8B-B14F-4D97-AF65-F5344CB8AC3E}">
        <p14:creationId xmlns:p14="http://schemas.microsoft.com/office/powerpoint/2010/main" val="36397356"/>
      </p:ext>
    </p:extLst>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
          <p:cNvSpPr txBox="1">
            <a:spLocks noGrp="1"/>
          </p:cNvSpPr>
          <p:nvPr>
            <p:ph type="ctrTitle"/>
          </p:nvPr>
        </p:nvSpPr>
        <p:spPr>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b="1" dirty="0">
                <a:solidFill>
                  <a:srgbClr val="FF0000"/>
                </a:solidFill>
              </a:rPr>
              <a:t>DNA fingerprinting </a:t>
            </a:r>
            <a:endParaRPr b="1" dirty="0">
              <a:solidFill>
                <a:srgbClr val="FF0000"/>
              </a:solidFill>
            </a:endParaRPr>
          </a:p>
        </p:txBody>
      </p:sp>
      <p:sp>
        <p:nvSpPr>
          <p:cNvPr id="77" name="Google Shape;77;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r" rtl="0">
              <a:spcBef>
                <a:spcPts val="0"/>
              </a:spcBef>
              <a:spcAft>
                <a:spcPts val="0"/>
              </a:spcAft>
              <a:buClr>
                <a:srgbClr val="888888"/>
              </a:buClr>
              <a:buSzPts val="3200"/>
              <a:buNone/>
            </a:pPr>
            <a:r>
              <a:rPr lang="en-IN" sz="2200" b="1" dirty="0">
                <a:solidFill>
                  <a:schemeClr val="accent5"/>
                </a:solidFill>
              </a:rPr>
              <a:t>By: - Dr. Ravindra Pathre </a:t>
            </a:r>
          </a:p>
          <a:p>
            <a:pPr marL="0" lvl="0" indent="0" algn="r" rtl="0">
              <a:spcBef>
                <a:spcPts val="0"/>
              </a:spcBef>
              <a:spcAft>
                <a:spcPts val="0"/>
              </a:spcAft>
              <a:buClr>
                <a:srgbClr val="888888"/>
              </a:buClr>
              <a:buSzPts val="3200"/>
              <a:buNone/>
            </a:pPr>
            <a:r>
              <a:rPr lang="en-IN" sz="2200" b="1" dirty="0">
                <a:solidFill>
                  <a:schemeClr val="accent5"/>
                </a:solidFill>
              </a:rPr>
              <a:t>HOD, Assistant Professor, Zoology</a:t>
            </a:r>
          </a:p>
          <a:p>
            <a:pPr marL="0" lvl="0" indent="0" algn="r" rtl="0">
              <a:spcBef>
                <a:spcPts val="0"/>
              </a:spcBef>
              <a:spcAft>
                <a:spcPts val="0"/>
              </a:spcAft>
              <a:buClr>
                <a:srgbClr val="888888"/>
              </a:buClr>
              <a:buSzPts val="3200"/>
              <a:buNone/>
            </a:pPr>
            <a:r>
              <a:rPr lang="en-IN" sz="2200" b="1" dirty="0">
                <a:solidFill>
                  <a:schemeClr val="accent5"/>
                </a:solidFill>
              </a:rPr>
              <a:t>Mss College Ambad</a:t>
            </a:r>
            <a:endParaRPr sz="2200" b="1" dirty="0">
              <a:solidFill>
                <a:schemeClr val="accent5"/>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2"/>
          <p:cNvSpPr txBox="1">
            <a:spLocks noGrp="1"/>
          </p:cNvSpPr>
          <p:nvPr>
            <p:ph type="title"/>
          </p:nvPr>
        </p:nvSpPr>
        <p:spPr>
          <a:xfrm>
            <a:off x="628650" y="150813"/>
            <a:ext cx="7886700" cy="1325563"/>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b="1" dirty="0">
                <a:solidFill>
                  <a:schemeClr val="accent5"/>
                </a:solidFill>
              </a:rPr>
              <a:t>DNA fingerprinting</a:t>
            </a:r>
            <a:endParaRPr b="1" dirty="0">
              <a:solidFill>
                <a:schemeClr val="accent5"/>
              </a:solidFill>
            </a:endParaRPr>
          </a:p>
        </p:txBody>
      </p:sp>
      <p:sp>
        <p:nvSpPr>
          <p:cNvPr id="84" name="Google Shape;84;p2"/>
          <p:cNvSpPr/>
          <p:nvPr/>
        </p:nvSpPr>
        <p:spPr>
          <a:xfrm>
            <a:off x="215516" y="1476376"/>
            <a:ext cx="8712968" cy="4893607"/>
          </a:xfrm>
          <a:prstGeom prst="rect">
            <a:avLst/>
          </a:prstGeom>
          <a:noFill/>
          <a:ln>
            <a:noFill/>
          </a:ln>
        </p:spPr>
        <p:txBody>
          <a:bodyPr spcFirstLastPara="1" wrap="square" lIns="91425" tIns="45700" rIns="91425" bIns="45700" anchor="t" anchorCtr="0">
            <a:spAutoFit/>
          </a:bodyPr>
          <a:lstStyle/>
          <a:p>
            <a:pPr algn="l"/>
            <a:endParaRPr lang="en-US" sz="2400" b="1" i="0" dirty="0">
              <a:solidFill>
                <a:srgbClr val="111111"/>
              </a:solidFill>
              <a:effectLst/>
              <a:highlight>
                <a:srgbClr val="FFFFFF"/>
              </a:highlight>
              <a:latin typeface="-apple-system"/>
            </a:endParaRPr>
          </a:p>
          <a:p>
            <a:pPr marL="342900" indent="-342900" algn="just">
              <a:buFont typeface="Wingdings" panose="05000000000000000000" pitchFamily="2" charset="2"/>
              <a:buChar char="Ø"/>
            </a:pPr>
            <a:r>
              <a:rPr lang="en-US" sz="2400" b="1" dirty="0">
                <a:solidFill>
                  <a:srgbClr val="111111"/>
                </a:solidFill>
                <a:latin typeface="-apple-system"/>
              </a:rPr>
              <a:t>DNA fingerprinting</a:t>
            </a:r>
            <a:r>
              <a:rPr lang="en-US" sz="2400" dirty="0">
                <a:solidFill>
                  <a:srgbClr val="111111"/>
                </a:solidFill>
                <a:latin typeface="-apple-system"/>
              </a:rPr>
              <a:t>, also known as </a:t>
            </a:r>
            <a:r>
              <a:rPr lang="en-US" sz="2400" b="1" dirty="0">
                <a:solidFill>
                  <a:srgbClr val="111111"/>
                </a:solidFill>
                <a:latin typeface="-apple-system"/>
              </a:rPr>
              <a:t>DNA profiling</a:t>
            </a:r>
            <a:r>
              <a:rPr lang="en-US" sz="2400" dirty="0">
                <a:solidFill>
                  <a:srgbClr val="111111"/>
                </a:solidFill>
                <a:latin typeface="-apple-system"/>
              </a:rPr>
              <a:t>, </a:t>
            </a:r>
            <a:r>
              <a:rPr lang="en-US" sz="2400" b="1" dirty="0">
                <a:solidFill>
                  <a:srgbClr val="111111"/>
                </a:solidFill>
                <a:latin typeface="-apple-system"/>
              </a:rPr>
              <a:t>genetic fingerprinting</a:t>
            </a:r>
            <a:r>
              <a:rPr lang="en-US" sz="2400" dirty="0">
                <a:solidFill>
                  <a:srgbClr val="111111"/>
                </a:solidFill>
                <a:latin typeface="-apple-system"/>
              </a:rPr>
              <a:t>, or </a:t>
            </a:r>
            <a:r>
              <a:rPr lang="en-US" sz="2400" b="1" dirty="0">
                <a:solidFill>
                  <a:srgbClr val="111111"/>
                </a:solidFill>
                <a:latin typeface="-apple-system"/>
              </a:rPr>
              <a:t>genotyping</a:t>
            </a:r>
            <a:r>
              <a:rPr lang="en-US" sz="2400" dirty="0">
                <a:solidFill>
                  <a:srgbClr val="111111"/>
                </a:solidFill>
                <a:latin typeface="-apple-system"/>
              </a:rPr>
              <a:t>, is a laboratory technique used to determine the probable identity of a person based on the nucleotide sequences of certain regions of human DNA that are unique to individuals</a:t>
            </a:r>
            <a:endParaRPr dirty="0"/>
          </a:p>
          <a:p>
            <a:pPr marL="0" marR="0" lvl="0" indent="0" algn="just" rtl="0">
              <a:spcBef>
                <a:spcPts val="0"/>
              </a:spcBef>
              <a:spcAft>
                <a:spcPts val="0"/>
              </a:spcAft>
              <a:buClr>
                <a:schemeClr val="dk1"/>
              </a:buClr>
              <a:buSzPts val="2400"/>
              <a:buFont typeface="Noto Sans Symbols"/>
              <a:buNone/>
            </a:pPr>
            <a:endParaRPr sz="2400" dirty="0">
              <a:solidFill>
                <a:schemeClr val="dk1"/>
              </a:solidFill>
              <a:latin typeface="Calibri"/>
              <a:ea typeface="Calibri"/>
              <a:cs typeface="Calibri"/>
              <a:sym typeface="Calibri"/>
            </a:endParaRPr>
          </a:p>
          <a:p>
            <a:pPr marL="0" marR="0" lvl="0" indent="-152400" algn="just" rtl="0">
              <a:spcBef>
                <a:spcPts val="0"/>
              </a:spcBef>
              <a:spcAft>
                <a:spcPts val="0"/>
              </a:spcAft>
              <a:buClr>
                <a:schemeClr val="dk1"/>
              </a:buClr>
              <a:buSzPts val="2400"/>
              <a:buFont typeface="Noto Sans Symbols"/>
              <a:buChar char="⮚"/>
            </a:pPr>
            <a:r>
              <a:rPr lang="en-US" sz="2400" dirty="0">
                <a:solidFill>
                  <a:schemeClr val="dk1"/>
                </a:solidFill>
                <a:latin typeface="Calibri"/>
                <a:ea typeface="Calibri"/>
                <a:cs typeface="Calibri"/>
                <a:sym typeface="Calibri"/>
              </a:rPr>
              <a:t>In 1984, Alec Jeffreys developed the technique of DNA fingerprinting in his laboratory at the University of Leicester. </a:t>
            </a:r>
            <a:endParaRPr dirty="0"/>
          </a:p>
          <a:p>
            <a:pPr marL="0" marR="0" lvl="0" indent="0" algn="just" rtl="0">
              <a:spcBef>
                <a:spcPts val="0"/>
              </a:spcBef>
              <a:spcAft>
                <a:spcPts val="0"/>
              </a:spcAft>
              <a:buClr>
                <a:schemeClr val="dk1"/>
              </a:buClr>
              <a:buSzPts val="2400"/>
              <a:buFont typeface="Noto Sans Symbols"/>
              <a:buNone/>
            </a:pPr>
            <a:endParaRPr sz="2400" dirty="0">
              <a:solidFill>
                <a:schemeClr val="dk1"/>
              </a:solidFill>
              <a:latin typeface="Calibri"/>
              <a:ea typeface="Calibri"/>
              <a:cs typeface="Calibri"/>
              <a:sym typeface="Calibri"/>
            </a:endParaRPr>
          </a:p>
          <a:p>
            <a:pPr marL="0" marR="0" lvl="0" indent="-152400" algn="just" rtl="0">
              <a:spcBef>
                <a:spcPts val="0"/>
              </a:spcBef>
              <a:spcAft>
                <a:spcPts val="0"/>
              </a:spcAft>
              <a:buClr>
                <a:schemeClr val="dk1"/>
              </a:buClr>
              <a:buSzPts val="2400"/>
              <a:buFont typeface="Noto Sans Symbols"/>
              <a:buChar char="⮚"/>
            </a:pPr>
            <a:r>
              <a:rPr lang="en-US" sz="2400" dirty="0">
                <a:solidFill>
                  <a:schemeClr val="dk1"/>
                </a:solidFill>
                <a:latin typeface="Calibri"/>
                <a:ea typeface="Calibri"/>
                <a:cs typeface="Calibri"/>
                <a:sym typeface="Calibri"/>
              </a:rPr>
              <a:t>There are two main types of forensic DNA testing: one based on restriction fragment length polymorphism (RFLP) and the other on the polymerase chain reaction (PCR)</a:t>
            </a:r>
            <a:endParaRPr sz="2400" dirty="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3"/>
          <p:cNvSpPr/>
          <p:nvPr/>
        </p:nvSpPr>
        <p:spPr>
          <a:xfrm>
            <a:off x="371475" y="1690668"/>
            <a:ext cx="8401050" cy="5324494"/>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2800" dirty="0"/>
          </a:p>
          <a:p>
            <a:pPr algn="just">
              <a:buFont typeface="+mj-lt"/>
              <a:buAutoNum type="arabicPeriod"/>
            </a:pPr>
            <a:r>
              <a:rPr lang="en-US" sz="2000" dirty="0">
                <a:solidFill>
                  <a:schemeClr val="dk1"/>
                </a:solidFill>
                <a:latin typeface="Calibri"/>
                <a:ea typeface="Calibri"/>
                <a:cs typeface="Calibri"/>
                <a:sym typeface="Calibri"/>
              </a:rPr>
              <a:t> </a:t>
            </a:r>
            <a:r>
              <a:rPr lang="en-US" sz="2400" b="1" i="0" dirty="0">
                <a:solidFill>
                  <a:srgbClr val="111111"/>
                </a:solidFill>
                <a:effectLst/>
                <a:latin typeface="-apple-system"/>
              </a:rPr>
              <a:t>Sample Collection</a:t>
            </a:r>
            <a:r>
              <a:rPr lang="en-US" sz="2400" b="0" i="0" dirty="0">
                <a:solidFill>
                  <a:srgbClr val="111111"/>
                </a:solidFill>
                <a:effectLst/>
                <a:latin typeface="-apple-system"/>
              </a:rPr>
              <a:t>: First, a sample of cells (such as skin, hair, or blood cells) containing DNA is obtained.</a:t>
            </a:r>
          </a:p>
          <a:p>
            <a:pPr algn="just">
              <a:buFont typeface="+mj-lt"/>
              <a:buAutoNum type="arabicPeriod"/>
            </a:pPr>
            <a:r>
              <a:rPr lang="en-US" sz="2400" b="1" i="0" dirty="0">
                <a:solidFill>
                  <a:srgbClr val="111111"/>
                </a:solidFill>
                <a:effectLst/>
                <a:latin typeface="-apple-system"/>
              </a:rPr>
              <a:t>DNA Extraction and Purification</a:t>
            </a:r>
            <a:r>
              <a:rPr lang="en-US" sz="2400" b="0" i="0" dirty="0">
                <a:solidFill>
                  <a:srgbClr val="111111"/>
                </a:solidFill>
                <a:effectLst/>
                <a:latin typeface="-apple-system"/>
              </a:rPr>
              <a:t>: The DNA is extracted from the cells and purified.</a:t>
            </a:r>
          </a:p>
          <a:p>
            <a:pPr algn="just">
              <a:buFont typeface="+mj-lt"/>
              <a:buAutoNum type="arabicPeriod"/>
            </a:pPr>
            <a:r>
              <a:rPr lang="en-US" sz="2400" b="1" dirty="0">
                <a:solidFill>
                  <a:schemeClr val="dk1"/>
                </a:solidFill>
                <a:latin typeface="Calibri"/>
                <a:ea typeface="Calibri"/>
                <a:cs typeface="Calibri"/>
                <a:sym typeface="Calibri"/>
              </a:rPr>
              <a:t>Polymerase chain reaction (PCR</a:t>
            </a:r>
            <a:r>
              <a:rPr lang="en-US" sz="2400" dirty="0">
                <a:solidFill>
                  <a:schemeClr val="dk1"/>
                </a:solidFill>
                <a:latin typeface="Calibri"/>
                <a:ea typeface="Calibri"/>
                <a:cs typeface="Calibri"/>
                <a:sym typeface="Calibri"/>
              </a:rPr>
              <a:t>) is the next step in the process. In many situations, there is only a small amount of DNA available for DNA fingerprinting.</a:t>
            </a:r>
            <a:endParaRPr lang="en-US" sz="2400" b="0" i="0" dirty="0">
              <a:solidFill>
                <a:srgbClr val="111111"/>
              </a:solidFill>
              <a:effectLst/>
              <a:latin typeface="-apple-system"/>
            </a:endParaRPr>
          </a:p>
          <a:p>
            <a:pPr algn="just">
              <a:buFont typeface="+mj-lt"/>
              <a:buAutoNum type="arabicPeriod"/>
            </a:pPr>
            <a:r>
              <a:rPr lang="en-US" sz="2400" b="1" i="0" dirty="0">
                <a:solidFill>
                  <a:srgbClr val="111111"/>
                </a:solidFill>
                <a:effectLst/>
                <a:latin typeface="-apple-system"/>
              </a:rPr>
              <a:t>Fragmentation</a:t>
            </a:r>
            <a:r>
              <a:rPr lang="en-US" sz="2400" b="0" i="0" dirty="0">
                <a:solidFill>
                  <a:srgbClr val="111111"/>
                </a:solidFill>
                <a:effectLst/>
                <a:latin typeface="-apple-system"/>
              </a:rPr>
              <a:t>: In the original approach developed by British geneticist Alec Jeffreys, the DNA is cut at specific points using proteins called </a:t>
            </a:r>
            <a:r>
              <a:rPr lang="en-US" sz="2400" b="1" i="0" dirty="0">
                <a:solidFill>
                  <a:srgbClr val="111111"/>
                </a:solidFill>
                <a:effectLst/>
                <a:latin typeface="-apple-system"/>
              </a:rPr>
              <a:t>restriction enzymes</a:t>
            </a:r>
            <a:r>
              <a:rPr lang="en-US" sz="2400" b="0" i="0" dirty="0">
                <a:solidFill>
                  <a:srgbClr val="111111"/>
                </a:solidFill>
                <a:effectLst/>
                <a:latin typeface="-apple-system"/>
              </a:rPr>
              <a:t>. These enzymes produce fragments of varying lengths.</a:t>
            </a:r>
          </a:p>
          <a:p>
            <a:pPr algn="l">
              <a:buFont typeface="+mj-lt"/>
              <a:buAutoNum type="arabicPeriod"/>
            </a:pPr>
            <a:endParaRPr sz="2400" dirty="0">
              <a:solidFill>
                <a:schemeClr val="dk1"/>
              </a:solidFill>
              <a:latin typeface="Calibri"/>
              <a:ea typeface="Calibri"/>
              <a:cs typeface="Calibri"/>
              <a:sym typeface="Calibri"/>
            </a:endParaRPr>
          </a:p>
          <a:p>
            <a:pPr marL="0" marR="0" lvl="0" indent="0" algn="l" rtl="0">
              <a:spcBef>
                <a:spcPts val="0"/>
              </a:spcBef>
              <a:spcAft>
                <a:spcPts val="0"/>
              </a:spcAft>
              <a:buNone/>
            </a:pPr>
            <a:r>
              <a:rPr lang="en-US" sz="2400" dirty="0">
                <a:solidFill>
                  <a:schemeClr val="dk1"/>
                </a:solidFill>
                <a:latin typeface="Calibri"/>
                <a:ea typeface="Calibri"/>
                <a:cs typeface="Calibri"/>
                <a:sym typeface="Calibri"/>
              </a:rPr>
              <a:t> </a:t>
            </a:r>
            <a:endParaRPr sz="2400" dirty="0"/>
          </a:p>
        </p:txBody>
      </p:sp>
      <p:sp>
        <p:nvSpPr>
          <p:cNvPr id="3" name="TextBox 2">
            <a:extLst>
              <a:ext uri="{FF2B5EF4-FFF2-40B4-BE49-F238E27FC236}">
                <a16:creationId xmlns:a16="http://schemas.microsoft.com/office/drawing/2014/main" id="{EBFCADB9-45C6-CEF3-609B-578CCFD9A323}"/>
              </a:ext>
            </a:extLst>
          </p:cNvPr>
          <p:cNvSpPr txBox="1"/>
          <p:nvPr/>
        </p:nvSpPr>
        <p:spPr>
          <a:xfrm>
            <a:off x="2185987" y="686872"/>
            <a:ext cx="5229226" cy="584775"/>
          </a:xfrm>
          <a:prstGeom prst="rect">
            <a:avLst/>
          </a:prstGeom>
          <a:noFill/>
        </p:spPr>
        <p:txBody>
          <a:bodyPr wrap="square">
            <a:spAutoFit/>
          </a:bodyPr>
          <a:lstStyle/>
          <a:p>
            <a:pPr algn="ctr"/>
            <a:r>
              <a:rPr lang="en-IN" sz="3200" b="1" dirty="0"/>
              <a:t>Steps of DNA fingerprinting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FD2086-D495-CF52-3A57-2F2CC809816D}"/>
              </a:ext>
            </a:extLst>
          </p:cNvPr>
          <p:cNvSpPr txBox="1"/>
          <p:nvPr/>
        </p:nvSpPr>
        <p:spPr>
          <a:xfrm>
            <a:off x="257175" y="1281291"/>
            <a:ext cx="8401049" cy="3354765"/>
          </a:xfrm>
          <a:prstGeom prst="rect">
            <a:avLst/>
          </a:prstGeom>
          <a:noFill/>
        </p:spPr>
        <p:txBody>
          <a:bodyPr wrap="square">
            <a:spAutoFit/>
          </a:bodyPr>
          <a:lstStyle/>
          <a:p>
            <a:pPr marL="0" marR="0" lvl="0" indent="0" algn="just" rtl="0">
              <a:spcBef>
                <a:spcPts val="0"/>
              </a:spcBef>
              <a:spcAft>
                <a:spcPts val="0"/>
              </a:spcAft>
              <a:buNone/>
            </a:pPr>
            <a:endParaRPr lang="en-US" sz="1400" dirty="0">
              <a:solidFill>
                <a:schemeClr val="dk1"/>
              </a:solidFill>
              <a:latin typeface="Calibri"/>
              <a:ea typeface="Calibri"/>
              <a:cs typeface="Calibri"/>
              <a:sym typeface="Calibri"/>
            </a:endParaRPr>
          </a:p>
          <a:p>
            <a:pPr algn="just"/>
            <a:r>
              <a:rPr lang="en-US" sz="2200" b="1" i="0" dirty="0">
                <a:solidFill>
                  <a:srgbClr val="111111"/>
                </a:solidFill>
                <a:effectLst/>
                <a:latin typeface="-apple-system"/>
              </a:rPr>
              <a:t>4. Electrophoresis</a:t>
            </a:r>
            <a:r>
              <a:rPr lang="en-US" sz="2200" b="0" i="0" dirty="0">
                <a:solidFill>
                  <a:srgbClr val="111111"/>
                </a:solidFill>
                <a:effectLst/>
                <a:latin typeface="-apple-system"/>
              </a:rPr>
              <a:t>: The sorted double-stranded DNA fragments are placed on a gel and subjected to an electric current. Shorter fragments move more quickly toward the positive pole (anode).</a:t>
            </a:r>
          </a:p>
          <a:p>
            <a:pPr algn="just"/>
            <a:endParaRPr lang="en-US" sz="2200" b="0" i="0" dirty="0">
              <a:solidFill>
                <a:srgbClr val="111111"/>
              </a:solidFill>
              <a:effectLst/>
              <a:latin typeface="-apple-system"/>
            </a:endParaRPr>
          </a:p>
          <a:p>
            <a:pPr algn="just"/>
            <a:r>
              <a:rPr lang="en-US" sz="2200" b="1" i="0" dirty="0">
                <a:solidFill>
                  <a:srgbClr val="111111"/>
                </a:solidFill>
                <a:effectLst/>
                <a:latin typeface="-apple-system"/>
              </a:rPr>
              <a:t>5. Blotting and Autoradiography</a:t>
            </a:r>
            <a:r>
              <a:rPr lang="en-US" sz="2200" b="0" i="0" dirty="0">
                <a:solidFill>
                  <a:srgbClr val="111111"/>
                </a:solidFill>
                <a:effectLst/>
                <a:latin typeface="-apple-system"/>
              </a:rPr>
              <a:t>: The fragments are transferred to a nylon sheet and exposed to radioactive DNA probes (synthetic DNA pieces). These probes bind to </a:t>
            </a:r>
            <a:r>
              <a:rPr lang="en-US" sz="2200" b="1" i="0" dirty="0">
                <a:solidFill>
                  <a:srgbClr val="111111"/>
                </a:solidFill>
                <a:effectLst/>
                <a:latin typeface="-apple-system"/>
              </a:rPr>
              <a:t>minisatellites</a:t>
            </a:r>
            <a:r>
              <a:rPr lang="en-US" sz="2200" b="0" i="0" dirty="0">
                <a:solidFill>
                  <a:srgbClr val="111111"/>
                </a:solidFill>
                <a:effectLst/>
                <a:latin typeface="-apple-system"/>
              </a:rPr>
              <a:t>, highly variable DNA sequences. An X-ray film is then exposed to the fragments, creating a unique pattern of dark marks where radioactive probes have attached</a:t>
            </a:r>
            <a:r>
              <a:rPr lang="en-US" b="0" i="0" dirty="0">
                <a:solidFill>
                  <a:srgbClr val="111111"/>
                </a:solidFill>
                <a:effectLst/>
                <a:latin typeface="-apple-system"/>
              </a:rPr>
              <a:t>.</a:t>
            </a:r>
          </a:p>
        </p:txBody>
      </p:sp>
    </p:spTree>
    <p:extLst>
      <p:ext uri="{BB962C8B-B14F-4D97-AF65-F5344CB8AC3E}">
        <p14:creationId xmlns:p14="http://schemas.microsoft.com/office/powerpoint/2010/main" val="3585400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teps of DNA Fingerprinting - DNA FINGERPRINTING">
            <a:extLst>
              <a:ext uri="{FF2B5EF4-FFF2-40B4-BE49-F238E27FC236}">
                <a16:creationId xmlns:a16="http://schemas.microsoft.com/office/drawing/2014/main" id="{3B591EE5-D500-D834-D5C3-521EC75C03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820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A338EB-411A-7D37-C881-0008625AE154}"/>
              </a:ext>
            </a:extLst>
          </p:cNvPr>
          <p:cNvSpPr txBox="1"/>
          <p:nvPr/>
        </p:nvSpPr>
        <p:spPr>
          <a:xfrm>
            <a:off x="1571625" y="547122"/>
            <a:ext cx="5729288" cy="523220"/>
          </a:xfrm>
          <a:prstGeom prst="rect">
            <a:avLst/>
          </a:prstGeom>
          <a:noFill/>
        </p:spPr>
        <p:txBody>
          <a:bodyPr wrap="square">
            <a:spAutoFit/>
          </a:bodyPr>
          <a:lstStyle/>
          <a:p>
            <a:pPr marL="0" marR="0" lvl="0" indent="0" algn="ctr" rtl="0">
              <a:spcBef>
                <a:spcPts val="0"/>
              </a:spcBef>
              <a:spcAft>
                <a:spcPts val="0"/>
              </a:spcAft>
              <a:buNone/>
            </a:pPr>
            <a:r>
              <a:rPr lang="en-US" sz="2800" b="1" dirty="0"/>
              <a:t>Application of DNA Fingerprinting</a:t>
            </a:r>
          </a:p>
        </p:txBody>
      </p:sp>
      <p:sp>
        <p:nvSpPr>
          <p:cNvPr id="5" name="TextBox 4">
            <a:extLst>
              <a:ext uri="{FF2B5EF4-FFF2-40B4-BE49-F238E27FC236}">
                <a16:creationId xmlns:a16="http://schemas.microsoft.com/office/drawing/2014/main" id="{9CBBF910-86DA-69A3-EE9C-175FA2EBF5DD}"/>
              </a:ext>
            </a:extLst>
          </p:cNvPr>
          <p:cNvSpPr txBox="1"/>
          <p:nvPr/>
        </p:nvSpPr>
        <p:spPr>
          <a:xfrm>
            <a:off x="178594" y="1612136"/>
            <a:ext cx="8386762" cy="4832092"/>
          </a:xfrm>
          <a:prstGeom prst="rect">
            <a:avLst/>
          </a:prstGeom>
          <a:noFill/>
        </p:spPr>
        <p:txBody>
          <a:bodyPr wrap="square">
            <a:spAutoFit/>
          </a:bodyPr>
          <a:lstStyle/>
          <a:p>
            <a:pPr algn="just">
              <a:buFont typeface="+mj-lt"/>
              <a:buAutoNum type="arabicPeriod"/>
            </a:pPr>
            <a:r>
              <a:rPr lang="en-US" sz="2200" b="1" i="0" dirty="0">
                <a:solidFill>
                  <a:srgbClr val="111111"/>
                </a:solidFill>
                <a:effectLst/>
                <a:latin typeface="-apple-system"/>
              </a:rPr>
              <a:t>Forensic Science:</a:t>
            </a:r>
            <a:endParaRPr lang="en-US" sz="2200" b="0" i="0" dirty="0">
              <a:solidFill>
                <a:srgbClr val="111111"/>
              </a:solidFill>
              <a:effectLst/>
              <a:latin typeface="-apple-system"/>
            </a:endParaRPr>
          </a:p>
          <a:p>
            <a:pPr marL="742950" lvl="1" indent="-285750" algn="just">
              <a:buFont typeface="+mj-lt"/>
              <a:buAutoNum type="arabicPeriod"/>
            </a:pPr>
            <a:r>
              <a:rPr lang="en-US" sz="2200" b="0" i="0" dirty="0">
                <a:solidFill>
                  <a:srgbClr val="111111"/>
                </a:solidFill>
                <a:effectLst/>
                <a:latin typeface="-apple-system"/>
              </a:rPr>
              <a:t>DNA fingerprinting plays a crucial role in criminal investigations. </a:t>
            </a:r>
            <a:r>
              <a:rPr lang="en-US" sz="2200" dirty="0">
                <a:solidFill>
                  <a:srgbClr val="111111"/>
                </a:solidFill>
                <a:latin typeface="-apple-system"/>
              </a:rPr>
              <a:t>By analyzing DNA samples from crime scenes and comparing them to suspects’ DNA, forensic experts can identify perpetrators or exonerate innocent individuals</a:t>
            </a:r>
            <a:endParaRPr lang="en-US" sz="2200" b="0" i="0" dirty="0">
              <a:solidFill>
                <a:srgbClr val="111111"/>
              </a:solidFill>
              <a:effectLst/>
              <a:latin typeface="-apple-system"/>
            </a:endParaRPr>
          </a:p>
          <a:p>
            <a:pPr marL="742950" lvl="1" indent="-285750" algn="just">
              <a:buFont typeface="+mj-lt"/>
              <a:buAutoNum type="arabicPeriod"/>
            </a:pPr>
            <a:r>
              <a:rPr lang="en-US" sz="2200" b="0" i="0" dirty="0">
                <a:solidFill>
                  <a:srgbClr val="111111"/>
                </a:solidFill>
                <a:effectLst/>
                <a:latin typeface="-apple-system"/>
              </a:rPr>
              <a:t>It helps match DNA evidence to criminal suspects, aiding in solving cases.</a:t>
            </a:r>
          </a:p>
          <a:p>
            <a:pPr algn="just">
              <a:buFont typeface="+mj-lt"/>
              <a:buAutoNum type="arabicPeriod"/>
            </a:pPr>
            <a:r>
              <a:rPr lang="en-US" sz="2200" b="1" i="0" dirty="0">
                <a:solidFill>
                  <a:srgbClr val="111111"/>
                </a:solidFill>
                <a:effectLst/>
                <a:latin typeface="-apple-system"/>
              </a:rPr>
              <a:t>Paternity Testing:</a:t>
            </a:r>
            <a:endParaRPr lang="en-US" sz="2200" b="0" i="0" dirty="0">
              <a:solidFill>
                <a:srgbClr val="111111"/>
              </a:solidFill>
              <a:effectLst/>
              <a:latin typeface="-apple-system"/>
            </a:endParaRPr>
          </a:p>
          <a:p>
            <a:pPr marL="742950" lvl="1" indent="-285750" algn="just">
              <a:buFont typeface="+mj-lt"/>
              <a:buAutoNum type="arabicPeriod"/>
            </a:pPr>
            <a:r>
              <a:rPr lang="en-US" sz="2200" b="0" i="0" dirty="0">
                <a:solidFill>
                  <a:srgbClr val="111111"/>
                </a:solidFill>
                <a:effectLst/>
                <a:latin typeface="-apple-system"/>
              </a:rPr>
              <a:t>DNA fingerprinting is commonly used for paternity tests. </a:t>
            </a:r>
            <a:r>
              <a:rPr lang="en-US" sz="2200" dirty="0">
                <a:solidFill>
                  <a:srgbClr val="111111"/>
                </a:solidFill>
                <a:latin typeface="-apple-system"/>
              </a:rPr>
              <a:t>By comparing the DNA profiles of a child, mother, and alleged father, it can determine biological parentage with high accuracy</a:t>
            </a:r>
            <a:endParaRPr lang="en-US" sz="2200" b="0" i="0" dirty="0">
              <a:solidFill>
                <a:srgbClr val="111111"/>
              </a:solidFill>
              <a:effectLst/>
              <a:latin typeface="-apple-system"/>
            </a:endParaRPr>
          </a:p>
          <a:p>
            <a:pPr marL="742950" lvl="1" indent="-285750" algn="just">
              <a:buFont typeface="+mj-lt"/>
              <a:buAutoNum type="arabicPeriod"/>
            </a:pPr>
            <a:r>
              <a:rPr lang="en-US" sz="2200" b="0" i="0" dirty="0">
                <a:solidFill>
                  <a:srgbClr val="111111"/>
                </a:solidFill>
                <a:effectLst/>
                <a:latin typeface="-apple-system"/>
              </a:rPr>
              <a:t>The technique relies on the fact that each individual has a distinct composition of variable number tandem repeats (VNTRs) in their DN</a:t>
            </a:r>
            <a:r>
              <a:rPr lang="en-US" b="0" i="0" dirty="0">
                <a:solidFill>
                  <a:srgbClr val="111111"/>
                </a:solidFill>
                <a:effectLst/>
                <a:latin typeface="-apple-system"/>
              </a:rPr>
              <a:t>A.</a:t>
            </a:r>
          </a:p>
        </p:txBody>
      </p:sp>
    </p:spTree>
    <p:extLst>
      <p:ext uri="{BB962C8B-B14F-4D97-AF65-F5344CB8AC3E}">
        <p14:creationId xmlns:p14="http://schemas.microsoft.com/office/powerpoint/2010/main" val="3508198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34A727-0842-2BE4-956E-588DD777BBD7}"/>
              </a:ext>
            </a:extLst>
          </p:cNvPr>
          <p:cNvSpPr txBox="1"/>
          <p:nvPr/>
        </p:nvSpPr>
        <p:spPr>
          <a:xfrm>
            <a:off x="578644" y="1351508"/>
            <a:ext cx="7986712" cy="4154984"/>
          </a:xfrm>
          <a:prstGeom prst="rect">
            <a:avLst/>
          </a:prstGeom>
          <a:noFill/>
        </p:spPr>
        <p:txBody>
          <a:bodyPr wrap="square">
            <a:spAutoFit/>
          </a:bodyPr>
          <a:lstStyle/>
          <a:p>
            <a:pPr algn="just"/>
            <a:r>
              <a:rPr lang="en-US" sz="2200" b="1" i="0" dirty="0">
                <a:solidFill>
                  <a:srgbClr val="111111"/>
                </a:solidFill>
                <a:effectLst/>
                <a:latin typeface="-apple-system"/>
              </a:rPr>
              <a:t>3. Personal Identification:</a:t>
            </a:r>
            <a:endParaRPr lang="en-US" sz="2200" b="0" i="0" dirty="0">
              <a:solidFill>
                <a:srgbClr val="111111"/>
              </a:solidFill>
              <a:effectLst/>
              <a:latin typeface="-apple-system"/>
            </a:endParaRPr>
          </a:p>
          <a:p>
            <a:pPr lvl="1" algn="just"/>
            <a:r>
              <a:rPr lang="en-US" sz="2200" dirty="0">
                <a:solidFill>
                  <a:srgbClr val="111111"/>
                </a:solidFill>
                <a:latin typeface="-apple-system"/>
              </a:rPr>
              <a:t>In cases where identification is critical (e.g., disaster victims, missing persons), DNA fingerprinting helps establish identity by comparing DNA samples from the individual with reference samples from family members or stored databases</a:t>
            </a:r>
            <a:r>
              <a:rPr lang="en-US" sz="2200" b="0" i="0" dirty="0">
                <a:solidFill>
                  <a:srgbClr val="111111"/>
                </a:solidFill>
                <a:effectLst/>
                <a:latin typeface="-apple-system"/>
              </a:rPr>
              <a:t>.</a:t>
            </a:r>
          </a:p>
          <a:p>
            <a:pPr lvl="1" algn="just"/>
            <a:r>
              <a:rPr lang="en-US" sz="2200" b="0" i="0" dirty="0">
                <a:solidFill>
                  <a:srgbClr val="111111"/>
                </a:solidFill>
                <a:effectLst/>
                <a:latin typeface="-apple-system"/>
              </a:rPr>
              <a:t>It’s also used for immigration purposes and to verify relationships.</a:t>
            </a:r>
          </a:p>
          <a:p>
            <a:pPr algn="just"/>
            <a:r>
              <a:rPr lang="en-US" sz="2200" b="1" i="0" dirty="0">
                <a:solidFill>
                  <a:srgbClr val="111111"/>
                </a:solidFill>
                <a:effectLst/>
                <a:latin typeface="-apple-system"/>
              </a:rPr>
              <a:t>4. Evolutionary Studies:</a:t>
            </a:r>
            <a:endParaRPr lang="en-US" sz="2200" b="0" i="0" dirty="0">
              <a:solidFill>
                <a:srgbClr val="111111"/>
              </a:solidFill>
              <a:effectLst/>
              <a:latin typeface="-apple-system"/>
            </a:endParaRPr>
          </a:p>
          <a:p>
            <a:pPr lvl="1" algn="just"/>
            <a:r>
              <a:rPr lang="en-US" sz="2200" b="0" i="0" dirty="0">
                <a:solidFill>
                  <a:srgbClr val="111111"/>
                </a:solidFill>
                <a:effectLst/>
                <a:latin typeface="-apple-system"/>
              </a:rPr>
              <a:t>Scientists use DNA fingerprinting to study evolutionary relationships among species. </a:t>
            </a:r>
            <a:r>
              <a:rPr lang="en-US" sz="2200" dirty="0">
                <a:solidFill>
                  <a:srgbClr val="111111"/>
                </a:solidFill>
                <a:latin typeface="-apple-system"/>
              </a:rPr>
              <a:t>By analyzing similar DNA sequences, they can infer genetic relatedness and evolutionary history</a:t>
            </a:r>
            <a:endParaRPr lang="en-US" sz="2200" b="0" i="0" dirty="0">
              <a:solidFill>
                <a:srgbClr val="111111"/>
              </a:solidFill>
              <a:effectLst/>
              <a:latin typeface="-apple-system"/>
            </a:endParaRPr>
          </a:p>
        </p:txBody>
      </p:sp>
    </p:spTree>
    <p:extLst>
      <p:ext uri="{BB962C8B-B14F-4D97-AF65-F5344CB8AC3E}">
        <p14:creationId xmlns:p14="http://schemas.microsoft.com/office/powerpoint/2010/main" val="101217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2AA44A-ADDF-DBBC-369B-54AABFA9509E}"/>
              </a:ext>
            </a:extLst>
          </p:cNvPr>
          <p:cNvSpPr txBox="1"/>
          <p:nvPr/>
        </p:nvSpPr>
        <p:spPr>
          <a:xfrm>
            <a:off x="514350" y="2099013"/>
            <a:ext cx="8115300" cy="1477328"/>
          </a:xfrm>
          <a:prstGeom prst="rect">
            <a:avLst/>
          </a:prstGeom>
          <a:noFill/>
        </p:spPr>
        <p:txBody>
          <a:bodyPr wrap="square">
            <a:spAutoFit/>
          </a:bodyPr>
          <a:lstStyle/>
          <a:p>
            <a:r>
              <a:rPr lang="en-IN" dirty="0"/>
              <a:t>https://th.bing.com/th/id/R.09b7b5ea651078ff5173ec5ea6668803?rik=zkJpmUhYp%2bfS7Q&amp;riu=http%3a%2f%2fallaboutdnafingerprinting.weebly.com%2fuploads%2f2%2f4%2f5%2f3%2f24537576%2f6761344_orig.png&amp;ehk=UcA3dS%2fjvCNelje10wv2%2f3T1hz%2ftAG4siaOBT%2b8hSe8%3d&amp;risl=&amp;pid=ImgRaw&amp;r=0</a:t>
            </a:r>
          </a:p>
          <a:p>
            <a:endParaRPr lang="en-IN" dirty="0"/>
          </a:p>
        </p:txBody>
      </p:sp>
      <p:sp>
        <p:nvSpPr>
          <p:cNvPr id="4" name="TextBox 3">
            <a:extLst>
              <a:ext uri="{FF2B5EF4-FFF2-40B4-BE49-F238E27FC236}">
                <a16:creationId xmlns:a16="http://schemas.microsoft.com/office/drawing/2014/main" id="{34A5A8CC-D761-D72C-7085-340482CA4C30}"/>
              </a:ext>
            </a:extLst>
          </p:cNvPr>
          <p:cNvSpPr txBox="1"/>
          <p:nvPr/>
        </p:nvSpPr>
        <p:spPr>
          <a:xfrm>
            <a:off x="2857500" y="471488"/>
            <a:ext cx="3586163" cy="646331"/>
          </a:xfrm>
          <a:prstGeom prst="rect">
            <a:avLst/>
          </a:prstGeom>
          <a:noFill/>
        </p:spPr>
        <p:txBody>
          <a:bodyPr wrap="square" rtlCol="0">
            <a:spAutoFit/>
          </a:bodyPr>
          <a:lstStyle/>
          <a:p>
            <a:pPr algn="ctr"/>
            <a:r>
              <a:rPr lang="en-IN" sz="3600" b="1" dirty="0"/>
              <a:t>References</a:t>
            </a:r>
          </a:p>
        </p:txBody>
      </p:sp>
    </p:spTree>
    <p:extLst>
      <p:ext uri="{BB962C8B-B14F-4D97-AF65-F5344CB8AC3E}">
        <p14:creationId xmlns:p14="http://schemas.microsoft.com/office/powerpoint/2010/main" val="2799775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997BAE-7A89-B281-8FB4-48D4AD5CED0A}"/>
              </a:ext>
            </a:extLst>
          </p:cNvPr>
          <p:cNvSpPr txBox="1"/>
          <p:nvPr/>
        </p:nvSpPr>
        <p:spPr>
          <a:xfrm>
            <a:off x="2286000" y="2647385"/>
            <a:ext cx="4572000" cy="1107996"/>
          </a:xfrm>
          <a:prstGeom prst="rect">
            <a:avLst/>
          </a:prstGeom>
          <a:noFill/>
        </p:spPr>
        <p:txBody>
          <a:bodyPr wrap="square">
            <a:spAutoFit/>
          </a:bodyPr>
          <a:lstStyle/>
          <a:p>
            <a:pPr marL="0" marR="0" lvl="0" indent="0" algn="ctr" rtl="0">
              <a:spcBef>
                <a:spcPts val="0"/>
              </a:spcBef>
              <a:spcAft>
                <a:spcPts val="0"/>
              </a:spcAft>
              <a:buNone/>
            </a:pPr>
            <a:r>
              <a:rPr lang="en-US" sz="6600" b="1" u="sng" dirty="0"/>
              <a:t>Thank You</a:t>
            </a:r>
          </a:p>
        </p:txBody>
      </p:sp>
    </p:spTree>
    <p:extLst>
      <p:ext uri="{BB962C8B-B14F-4D97-AF65-F5344CB8AC3E}">
        <p14:creationId xmlns:p14="http://schemas.microsoft.com/office/powerpoint/2010/main" val="9893577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106</TotalTime>
  <Words>584</Words>
  <Application>Microsoft Office PowerPoint</Application>
  <PresentationFormat>On-screen Show (4:3)</PresentationFormat>
  <Paragraphs>38</Paragraphs>
  <Slides>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-apple-system</vt:lpstr>
      <vt:lpstr>Wingdings</vt:lpstr>
      <vt:lpstr>Calibri Light</vt:lpstr>
      <vt:lpstr>Calibri</vt:lpstr>
      <vt:lpstr>Arial</vt:lpstr>
      <vt:lpstr>Noto Sans Symbols</vt:lpstr>
      <vt:lpstr>Office Theme</vt:lpstr>
      <vt:lpstr>DNA fingerprinting </vt:lpstr>
      <vt:lpstr>DNA fingerprinting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HP</dc:creator>
  <cp:lastModifiedBy>yogesh kayande</cp:lastModifiedBy>
  <cp:revision>4</cp:revision>
  <dcterms:created xsi:type="dcterms:W3CDTF">2024-07-12T09:27:22Z</dcterms:created>
  <dcterms:modified xsi:type="dcterms:W3CDTF">2024-07-17T12:18:14Z</dcterms:modified>
</cp:coreProperties>
</file>