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3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6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72" r:id="rId15"/>
    <p:sldId id="271" r:id="rId16"/>
    <p:sldId id="273" r:id="rId17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19"/>
    </p:embeddedFont>
    <p:embeddedFont>
      <p:font typeface="Century" panose="02040604050505020304" pitchFamily="18" charset="0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p395L/t7T9fPqp3IyeEnQOMtn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70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042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5899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357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09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24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7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4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391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5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0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9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660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2.ftcdn.net/v2/jpg/03/55/01/85/1000_F_355018574_uYepM3I4hfSOx1cx2uhhGm6KiotjJgo3.jpg" TargetMode="External"/><Relationship Id="rId2" Type="http://schemas.openxmlformats.org/officeDocument/2006/relationships/hyperlink" Target="https://th.bing.com/th/id/R.879d18012c294796669fefdf059362dc?rik=PIeeK52YzRIk3g&amp;riu=http%3a%2f%2fwww.assignmenthelp.net%2fimages%2fenzyme-substrate-co-operation.jpg&amp;ehk=T6KUOGgv9BwFoRk8tY%2fSPqcNH8E4svyV6FDJD5HQ9II%3d&amp;risl=&amp;pid=ImgRaw&amp;r=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533400" y="400050"/>
            <a:ext cx="785164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lang="en-US" b="1" dirty="0"/>
              <a:t>enzymes</a:t>
            </a:r>
            <a:endParaRPr b="1" dirty="0"/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533400" y="2514600"/>
            <a:ext cx="8224838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algn="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By:-   Dr. Ravindra Pathre </a:t>
            </a:r>
          </a:p>
          <a:p>
            <a:pPr algn="r"/>
            <a:r>
              <a:rPr lang="en-I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        HOD, Assistant Professor Zoology,</a:t>
            </a:r>
          </a:p>
          <a:p>
            <a:pPr algn="r"/>
            <a:r>
              <a:rPr lang="en-I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Mss College Ambad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535906" y="733174"/>
            <a:ext cx="60721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Factors affecting enzyme activity: </a:t>
            </a:r>
            <a:endParaRPr sz="3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179512" y="1543050"/>
            <a:ext cx="759288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1.Enzyme concentration.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a. 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rate of reaction depends directly on the amount of enzyme present.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b. At a specific time.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c. Unlimited substrate concentration.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If the amount of enzyme is increased by two fold, the reaction rate is doubled</a:t>
            </a: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179512" y="1171575"/>
            <a:ext cx="8621588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800" dirty="0">
                <a:solidFill>
                  <a:srgbClr val="68DAFB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Substrate concentration.</a:t>
            </a:r>
            <a:r>
              <a:rPr lang="en-US" sz="2800" dirty="0">
                <a:solidFill>
                  <a:srgbClr val="68DAFB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2800" dirty="0">
              <a:solidFill>
                <a:srgbClr val="68DAFB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AutoNum type="alphaLcPeriod"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rate of reaction is directly proportional to the substrate available. 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b. If the enzyme concentration is kept constant, and the amount of substrate is Increased.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c. Further increase in the substrate, does not increase the rate of the reaction any more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-1" y="1157288"/>
            <a:ext cx="8901113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3. Temperature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AutoNum type="alphaLcPeriod"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rate of enzyme may increase with increase in temperature but up to a certain  limitation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AutoNum type="alphaLcPeriod"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All enzymes can work at their maximum rate at optimum temperature. </a:t>
            </a: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AutoNum type="alphaLcPeriod"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For enzymes of human body 37°C is the optimum temperature.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AutoNum type="alphaLcPeriod"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Enzymes denature at high temperatures</a:t>
            </a: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/>
          <p:nvPr/>
        </p:nvSpPr>
        <p:spPr>
          <a:xfrm>
            <a:off x="542925" y="1400174"/>
            <a:ext cx="7558088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4. Value of PH.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a. Enzymes have specific range of PH at which will work.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b. loose activity in low or high PH.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c. Enzyme denature (change shape and become ineffective). (in temperature and PH)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tors That Affect Enzymes">
            <a:extLst>
              <a:ext uri="{FF2B5EF4-FFF2-40B4-BE49-F238E27FC236}">
                <a16:creationId xmlns:a16="http://schemas.microsoft.com/office/drawing/2014/main" id="{E15434D8-E48C-349C-5034-698D70C3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0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87400A-3300-2E8C-630F-1D13C51FD46D}"/>
              </a:ext>
            </a:extLst>
          </p:cNvPr>
          <p:cNvSpPr txBox="1"/>
          <p:nvPr/>
        </p:nvSpPr>
        <p:spPr>
          <a:xfrm>
            <a:off x="142876" y="1374725"/>
            <a:ext cx="85153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2"/>
              </a:rPr>
              <a:t>https://th.bing.com/th/id/R.879d18012c294796669fefdf059362dc?rik=PIeeK52YzRIk3g&amp;riu=http%3a%2f%2fwww.assignmenthelp.net%2fimages%2fenzyme-substrate-co-operation.jpg&amp;ehk=T6KUOGgv9BwFoRk8tY%2fSPqcNH8E4svyV6FDJD5HQ9II%3d&amp;risl=&amp;pid=ImgRaw&amp;r=0</a:t>
            </a:r>
            <a:endParaRPr lang="en-IN" dirty="0"/>
          </a:p>
          <a:p>
            <a:endParaRPr lang="en-IN" dirty="0"/>
          </a:p>
          <a:p>
            <a:r>
              <a:rPr lang="en-IN" dirty="0">
                <a:hlinkClick r:id="rId3"/>
              </a:rPr>
              <a:t>https://as2.ftcdn.net/v2/jpg/03/55/01/85/1000_F_355018574_uYepM3I4hfSOx1cx2uhhGm6KiotjJgo3.jpg</a:t>
            </a:r>
            <a:endParaRPr lang="en-IN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A5B8C-C00D-1259-29A1-AF00D689750C}"/>
              </a:ext>
            </a:extLst>
          </p:cNvPr>
          <p:cNvSpPr txBox="1"/>
          <p:nvPr/>
        </p:nvSpPr>
        <p:spPr>
          <a:xfrm>
            <a:off x="3557588" y="642938"/>
            <a:ext cx="255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02604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6F1CF4-29AE-A008-8DD8-A8E73C341126}"/>
              </a:ext>
            </a:extLst>
          </p:cNvPr>
          <p:cNvSpPr txBox="1"/>
          <p:nvPr/>
        </p:nvSpPr>
        <p:spPr>
          <a:xfrm>
            <a:off x="2743200" y="2157413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dirty="0"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6892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IN" dirty="0">
                <a:latin typeface="Algerian" panose="04020705040A02060702" pitchFamily="82" charset="0"/>
              </a:rPr>
              <a:t>Enzymes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121" name="Google Shape;121;p2"/>
          <p:cNvSpPr txBox="1">
            <a:spLocks noGrp="1"/>
          </p:cNvSpPr>
          <p:nvPr>
            <p:ph idx="1"/>
          </p:nvPr>
        </p:nvSpPr>
        <p:spPr>
          <a:xfrm>
            <a:off x="467543" y="1943100"/>
            <a:ext cx="8476431" cy="43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lvl="0" indent="-457200" algn="just" rtl="0">
              <a:spcBef>
                <a:spcPts val="560"/>
              </a:spcBef>
              <a:spcAft>
                <a:spcPts val="0"/>
              </a:spcAft>
              <a:buSzPts val="266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enzymes are biological catalysts that accelerate the rate of reaction without consuming themselves.</a:t>
            </a:r>
          </a:p>
          <a:p>
            <a:pPr lvl="0" indent="-457200" algn="just" rtl="0">
              <a:spcBef>
                <a:spcPts val="560"/>
              </a:spcBef>
              <a:spcAft>
                <a:spcPts val="0"/>
              </a:spcAft>
              <a:buSzPts val="266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 In living cells they are produced by the living organism in small amounts.</a:t>
            </a:r>
          </a:p>
          <a:p>
            <a:pPr indent="-457200" algn="just">
              <a:spcBef>
                <a:spcPts val="560"/>
              </a:spcBef>
              <a:buSzPts val="266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  Functions: digestion, synthesis, and breakdown of Carbohydrates, proteins, and fats. Etc.</a:t>
            </a:r>
            <a:endParaRPr sz="2400" dirty="0">
              <a:latin typeface="Century" panose="02040604050505020304" pitchFamily="18" charset="0"/>
            </a:endParaRPr>
          </a:p>
          <a:p>
            <a:pPr lvl="0" indent="-457200" algn="just" rtl="0">
              <a:spcBef>
                <a:spcPts val="560"/>
              </a:spcBef>
              <a:spcAft>
                <a:spcPts val="0"/>
              </a:spcAft>
              <a:buSzPts val="266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 enzymes act on the substrate. </a:t>
            </a:r>
            <a:endParaRPr sz="2400" dirty="0">
              <a:latin typeface="Century" panose="02040604050505020304" pitchFamily="18" charset="0"/>
            </a:endParaRPr>
          </a:p>
          <a:p>
            <a:pPr lvl="0" indent="-457200" algn="just" rtl="0">
              <a:spcBef>
                <a:spcPts val="560"/>
              </a:spcBef>
              <a:spcAft>
                <a:spcPts val="0"/>
              </a:spcAft>
              <a:buSzPts val="266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 enzymes convert substrate into product. </a:t>
            </a: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400" dirty="0">
                <a:latin typeface="Century" panose="02040604050505020304" pitchFamily="18" charset="0"/>
              </a:rPr>
              <a:t>Ex: Glucose6p [glucose + Phosphate                    glucose6p</a:t>
            </a:r>
            <a:endParaRPr sz="2400" dirty="0">
              <a:latin typeface="Century" panose="02040604050505020304" pitchFamily="18" charset="0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400" dirty="0"/>
              <a:t> </a:t>
            </a:r>
            <a:endParaRPr sz="2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C78C49-E1F3-323F-F007-364F263A8825}"/>
              </a:ext>
            </a:extLst>
          </p:cNvPr>
          <p:cNvCxnSpPr/>
          <p:nvPr/>
        </p:nvCxnSpPr>
        <p:spPr>
          <a:xfrm>
            <a:off x="6015038" y="5672138"/>
            <a:ext cx="1114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0A42A3-F059-CB3C-13AC-DE7BE43C4457}"/>
              </a:ext>
            </a:extLst>
          </p:cNvPr>
          <p:cNvSpPr txBox="1"/>
          <p:nvPr/>
        </p:nvSpPr>
        <p:spPr>
          <a:xfrm>
            <a:off x="6015038" y="5672138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hexokinase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8CF06C-6E14-80E0-A3EB-4644696344FA}"/>
              </a:ext>
            </a:extLst>
          </p:cNvPr>
          <p:cNvSpPr txBox="1"/>
          <p:nvPr/>
        </p:nvSpPr>
        <p:spPr>
          <a:xfrm>
            <a:off x="271462" y="1200239"/>
            <a:ext cx="821531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physical properties:</a:t>
            </a:r>
            <a:endParaRPr lang="en-US" sz="2000" b="1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 1. Heat labile </a:t>
            </a:r>
            <a:endParaRPr lang="en-US" sz="2000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2. Soluble in water</a:t>
            </a:r>
            <a:endParaRPr lang="en-US" sz="2000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 3. Precipitate by precipitating agent ( ammonium sulphate or trichloroacetic acid). </a:t>
            </a:r>
            <a:endParaRPr lang="en-US" sz="2000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Century" panose="02040604050505020304" pitchFamily="18" charset="0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General properties of enzymes: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 1. all enzymes are proteins. </a:t>
            </a:r>
            <a:endParaRPr lang="en-US" sz="2000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2. enzymes accelerate the reaction but:</a:t>
            </a:r>
            <a:endParaRPr lang="en-US" sz="2000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 a. they do not alter the reaction equilibrium</a:t>
            </a:r>
            <a:endParaRPr lang="en-US" sz="2000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 b. they are not consumed in the overall reaction </a:t>
            </a:r>
            <a:endParaRPr lang="en-US" sz="2000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 c. They are required in very small quantities.</a:t>
            </a:r>
            <a:endParaRPr lang="en-US" sz="2000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 3. enzymes are highly specific for their substrate.</a:t>
            </a:r>
            <a:endParaRPr lang="en-US" sz="2000" dirty="0">
              <a:latin typeface="Century" panose="020406040505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 4. enzymes possess active site, at which interaction with substrate 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     takes place</a:t>
            </a:r>
            <a:r>
              <a:rPr lang="en-IN" sz="2000" dirty="0">
                <a:solidFill>
                  <a:schemeClr val="dk1"/>
                </a:solidFill>
                <a:latin typeface="Century" panose="02040604050505020304" pitchFamily="18" charset="0"/>
                <a:ea typeface="Constantia"/>
                <a:cs typeface="Constantia"/>
                <a:sym typeface="Constantia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solidFill>
                  <a:schemeClr val="dk1"/>
                </a:solidFill>
                <a:latin typeface="Century" panose="02040604050505020304" pitchFamily="18" charset="0"/>
                <a:sym typeface="Constantia"/>
              </a:rPr>
              <a:t> 5. </a:t>
            </a:r>
            <a:r>
              <a:rPr lang="en-IN" sz="2000" dirty="0">
                <a:latin typeface="Century" panose="02040604050505020304" pitchFamily="18" charset="0"/>
              </a:rPr>
              <a:t>RNA molecules that act like enzymes called </a:t>
            </a:r>
            <a:r>
              <a:rPr lang="en-IN" sz="2000" b="1" dirty="0">
                <a:latin typeface="Century" panose="02040604050505020304" pitchFamily="18" charset="0"/>
              </a:rPr>
              <a:t>Ribozymes</a:t>
            </a:r>
            <a:r>
              <a:rPr lang="en-IN" sz="2000" dirty="0">
                <a:latin typeface="Century" panose="02040604050505020304" pitchFamily="18" charset="0"/>
              </a:rPr>
              <a:t>. it was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latin typeface="Century" panose="02040604050505020304" pitchFamily="18" charset="0"/>
              </a:rPr>
              <a:t>     the first biocatalyst on earth.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latin typeface="Century" panose="02040604050505020304" pitchFamily="18" charset="0"/>
              </a:rPr>
              <a:t> 6. Enzyme requires 3D confirmation for catalysis.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3368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13760B-4CDF-8D81-00DF-D47754BDAD36}"/>
              </a:ext>
            </a:extLst>
          </p:cNvPr>
          <p:cNvSpPr txBox="1"/>
          <p:nvPr/>
        </p:nvSpPr>
        <p:spPr>
          <a:xfrm>
            <a:off x="257175" y="782122"/>
            <a:ext cx="814387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Nomenclature</a:t>
            </a:r>
            <a:endParaRPr lang="en-US" sz="24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Enzymes are usually named according to the reaction they carry out.</a:t>
            </a:r>
            <a:endParaRPr lang="en-US" sz="24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</a:t>
            </a:r>
            <a:endParaRPr lang="en-US" sz="2400" dirty="0"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To generate the name of an enzyme, the suffix -</a:t>
            </a:r>
            <a:r>
              <a:rPr lang="en-US" sz="2400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ase</a:t>
            </a:r>
            <a:r>
              <a:rPr lang="en-US" sz="2400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is added to the name of its substrate ( e. g. , lactase is the enzyme suffix -</a:t>
            </a:r>
            <a:r>
              <a:rPr lang="en-US" sz="2400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ase</a:t>
            </a:r>
            <a:r>
              <a:rPr lang="en-US" sz="2400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is added to the name of its substrate ( e. g. , lactase is the enzyme that cleaves lactose) or the type of reaction (e.g., DNA polymerase synthesizes DNA polymers). </a:t>
            </a:r>
            <a:endParaRPr lang="en-US" sz="2400" dirty="0"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Systematic name (International classification )</a:t>
            </a:r>
            <a:endParaRPr lang="en-US" sz="2400" dirty="0"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By the reactions they catalyze (Six classes)</a:t>
            </a:r>
            <a:endParaRPr lang="en-US" sz="1800" dirty="0">
              <a:solidFill>
                <a:schemeClr val="dk1"/>
              </a:solidFill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1963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7918B-1F08-F441-1C70-279B69130A27}"/>
              </a:ext>
            </a:extLst>
          </p:cNvPr>
          <p:cNvSpPr txBox="1"/>
          <p:nvPr/>
        </p:nvSpPr>
        <p:spPr>
          <a:xfrm>
            <a:off x="3021805" y="400051"/>
            <a:ext cx="397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Classification of enzymes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E43E4-8D63-D4F6-B342-1CF67696B266}"/>
              </a:ext>
            </a:extLst>
          </p:cNvPr>
          <p:cNvSpPr txBox="1"/>
          <p:nvPr/>
        </p:nvSpPr>
        <p:spPr>
          <a:xfrm>
            <a:off x="328612" y="1312308"/>
            <a:ext cx="84867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N" sz="2200" b="1" dirty="0"/>
              <a:t>Oxidoreductases</a:t>
            </a:r>
            <a:r>
              <a:rPr lang="en-IN" sz="2200" dirty="0"/>
              <a:t> :- this class </a:t>
            </a:r>
            <a:r>
              <a:rPr lang="en-IN" sz="2200" dirty="0" err="1"/>
              <a:t>transefer</a:t>
            </a:r>
            <a:r>
              <a:rPr lang="en-IN" sz="2200" dirty="0"/>
              <a:t> hydrogen /oxygen from one substrate to another </a:t>
            </a:r>
            <a:r>
              <a:rPr lang="en-IN" sz="2200" dirty="0" err="1"/>
              <a:t>eg.</a:t>
            </a:r>
            <a:r>
              <a:rPr lang="en-IN" sz="2200" dirty="0"/>
              <a:t> Dehydrogenases, reductases, catalase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2200" b="1" dirty="0"/>
              <a:t>Transferases </a:t>
            </a:r>
            <a:r>
              <a:rPr lang="en-IN" sz="2200" dirty="0"/>
              <a:t>:- this class transfer chemical groups between substrates , it includes kinases, aminotransferases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2200" b="1" dirty="0"/>
              <a:t>Hydrolases</a:t>
            </a:r>
            <a:r>
              <a:rPr lang="en-IN" sz="2200" dirty="0"/>
              <a:t>:-  this class catalysis reaction using water, it mostly consist of digestive enzymes e.g. Protease, lipase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2200" b="1" dirty="0"/>
              <a:t>Lyase :</a:t>
            </a:r>
            <a:r>
              <a:rPr lang="en-IN" sz="2200" dirty="0"/>
              <a:t>-  They can form or break chemical bond without using high energy e.g. Enolase, fumarase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2200" b="1" dirty="0"/>
              <a:t>Isomerase</a:t>
            </a:r>
            <a:r>
              <a:rPr lang="en-IN" sz="2200" dirty="0"/>
              <a:t> :-  it requires single substrate to transfer functional group e.g. </a:t>
            </a:r>
            <a:r>
              <a:rPr lang="en-IN" sz="2200" dirty="0" err="1"/>
              <a:t>Isomerse</a:t>
            </a:r>
            <a:r>
              <a:rPr lang="en-IN" sz="2200" dirty="0"/>
              <a:t>, mutase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2200" b="1" dirty="0"/>
              <a:t>Ligase :</a:t>
            </a:r>
            <a:r>
              <a:rPr lang="en-IN" sz="2200" dirty="0"/>
              <a:t>-  To form covalent bond it requires energy in the form of ATP/NAD e.g.  DNA ligases</a:t>
            </a:r>
          </a:p>
        </p:txBody>
      </p:sp>
    </p:spTree>
    <p:extLst>
      <p:ext uri="{BB962C8B-B14F-4D97-AF65-F5344CB8AC3E}">
        <p14:creationId xmlns:p14="http://schemas.microsoft.com/office/powerpoint/2010/main" val="388168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0" y="1285874"/>
            <a:ext cx="8786813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Mechanism of Action of Enzymes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Enzymes increase reaction rates by decreasing the Activation energy: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• Enzyme-Substrate Interactions: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‒Formation of Enzyme substrate complex by: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Lock-and-Key Model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Induced Fit Model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0" y="1143000"/>
            <a:ext cx="874395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Lock-and-Key Model: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• 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the lock-and-key model of enzyme action: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- the active site has a rigid shape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- only substrates with the matching shape can fit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- the substrate is a key that fits the lock of the active site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• This is an older model, however, and does not work for all enzymes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FC210-0F56-4190-115D-9ECA737A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1000125"/>
            <a:ext cx="7600950" cy="53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>
            <a:off x="0" y="0"/>
            <a:ext cx="56209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4371974" y="-307775"/>
            <a:ext cx="358616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induced fit model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endParaRPr sz="2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485775" y="1957388"/>
            <a:ext cx="837247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the induced-fit model of enzyme action: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active site is flexible, not rigid</a:t>
            </a:r>
            <a:endParaRPr dirty="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shapes of the enzyme, active site, and substrate adjust to maximize the fit, which improves catalysis</a:t>
            </a:r>
            <a:endParaRPr dirty="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there is a greater range of substrate specificity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This model is more consistent with a wider range of enzymes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73</TotalTime>
  <Words>917</Words>
  <Application>Microsoft Office PowerPoint</Application>
  <PresentationFormat>On-screen Show (4:3)</PresentationFormat>
  <Paragraphs>119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Arial</vt:lpstr>
      <vt:lpstr>Algerian</vt:lpstr>
      <vt:lpstr>Century Gothic</vt:lpstr>
      <vt:lpstr>Wingdings</vt:lpstr>
      <vt:lpstr>Times New Roman</vt:lpstr>
      <vt:lpstr>Noto Sans Symbols</vt:lpstr>
      <vt:lpstr>Constantia</vt:lpstr>
      <vt:lpstr>Century</vt:lpstr>
      <vt:lpstr>Vapor Trail</vt:lpstr>
      <vt:lpstr>enzymes</vt:lpstr>
      <vt:lpstr>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yogesh kayande</cp:lastModifiedBy>
  <cp:revision>9</cp:revision>
  <dcterms:created xsi:type="dcterms:W3CDTF">2024-07-13T06:23:30Z</dcterms:created>
  <dcterms:modified xsi:type="dcterms:W3CDTF">2024-07-17T09:19:48Z</dcterms:modified>
</cp:coreProperties>
</file>