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4" r:id="rId1"/>
    <p:sldMasterId id="21474837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9" r:id="rId14"/>
    <p:sldId id="267" r:id="rId15"/>
    <p:sldId id="270" r:id="rId16"/>
    <p:sldId id="268" r:id="rId17"/>
    <p:sldId id="271" r:id="rId18"/>
    <p:sldId id="272" r:id="rId19"/>
  </p:sldIdLst>
  <p:sldSz cx="9144000" cy="6858000" type="screen4x3"/>
  <p:notesSz cx="6858000" cy="9144000"/>
  <p:embeddedFontLst>
    <p:embeddedFont>
      <p:font typeface="Algerian" panose="04020705040A02060702" pitchFamily="82" charset="0"/>
      <p:regular r:id="rId21"/>
    </p:embeddedFont>
    <p:embeddedFont>
      <p:font typeface="Century Gothic" panose="020B0502020202020204" pitchFamily="34"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Wingdings 3" panose="05040102010807070707"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479OYfi60NPI/RGYmt/G5BpL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504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30002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98296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525443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230152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50196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794721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8105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9863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0528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73717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030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486466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3012732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145142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53381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232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2216053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640819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0804727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601828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196139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1246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747362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240613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511634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478530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971253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4062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8698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409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4185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372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11533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I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0827906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IN"/>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38472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eserve.com/delphine/epistatic-gene-interactions" TargetMode="External"/><Relationship Id="rId2" Type="http://schemas.openxmlformats.org/officeDocument/2006/relationships/hyperlink" Target="http://www.majordifferences.com/" TargetMode="External"/><Relationship Id="rId1" Type="http://schemas.openxmlformats.org/officeDocument/2006/relationships/slideLayout" Target="../slideLayouts/slideLayout7.xml"/><Relationship Id="rId5" Type="http://schemas.openxmlformats.org/officeDocument/2006/relationships/hyperlink" Target="https://pressbooks.umn.edu/app/uploads/sites/46/2019/08/7-5-225x266.jpg" TargetMode="External"/><Relationship Id="rId4" Type="http://schemas.openxmlformats.org/officeDocument/2006/relationships/hyperlink" Target="https://www.agriculturewale.com/wp-content/uploads/2021/09/Inhibitory-Epistasis.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533400" y="928688"/>
            <a:ext cx="7851648" cy="1028700"/>
          </a:xfrm>
          <a:prstGeom prst="rect">
            <a:avLst/>
          </a:prstGeom>
          <a:noFill/>
          <a:ln>
            <a:noFill/>
          </a:ln>
        </p:spPr>
        <p:txBody>
          <a:bodyPr spcFirstLastPara="1" wrap="square" lIns="0" tIns="0" rIns="18275" bIns="0" anchor="b" anchorCtr="0">
            <a:normAutofit fontScale="90000"/>
          </a:bodyPr>
          <a:lstStyle/>
          <a:p>
            <a:pPr marL="0" lvl="0" indent="0" algn="ctr" rtl="0">
              <a:spcBef>
                <a:spcPts val="0"/>
              </a:spcBef>
              <a:spcAft>
                <a:spcPts val="0"/>
              </a:spcAft>
              <a:buClr>
                <a:srgbClr val="4CE0EA"/>
              </a:buClr>
              <a:buSzPts val="5600"/>
              <a:buFont typeface="Calibri"/>
              <a:buNone/>
            </a:pPr>
            <a:r>
              <a:rPr lang="en-US" dirty="0">
                <a:latin typeface="+mn-lt"/>
              </a:rPr>
              <a:t>Gene interaction</a:t>
            </a:r>
            <a:endParaRPr dirty="0">
              <a:latin typeface="+mn-lt"/>
            </a:endParaRPr>
          </a:p>
        </p:txBody>
      </p:sp>
      <p:sp>
        <p:nvSpPr>
          <p:cNvPr id="115" name="Google Shape;115;p1"/>
          <p:cNvSpPr txBox="1">
            <a:spLocks noGrp="1"/>
          </p:cNvSpPr>
          <p:nvPr>
            <p:ph type="subTitle" idx="1"/>
          </p:nvPr>
        </p:nvSpPr>
        <p:spPr>
          <a:xfrm>
            <a:off x="1143000" y="3557587"/>
            <a:ext cx="6858000" cy="1343025"/>
          </a:xfrm>
          <a:prstGeom prst="rect">
            <a:avLst/>
          </a:prstGeom>
          <a:noFill/>
          <a:ln>
            <a:noFill/>
          </a:ln>
        </p:spPr>
        <p:txBody>
          <a:bodyPr spcFirstLastPara="1" wrap="square" lIns="0" tIns="45700" rIns="18275" bIns="45700" anchor="t" anchorCtr="0">
            <a:normAutofit fontScale="92500"/>
          </a:bodyPr>
          <a:lstStyle/>
          <a:p>
            <a:pPr marL="0" marR="45720" lvl="0" indent="0" algn="just" rtl="0">
              <a:spcBef>
                <a:spcPts val="0"/>
              </a:spcBef>
              <a:spcAft>
                <a:spcPts val="0"/>
              </a:spcAft>
              <a:buSzPts val="2470"/>
              <a:buNone/>
            </a:pPr>
            <a:r>
              <a:rPr lang="en-US" dirty="0"/>
              <a:t>                                                    </a:t>
            </a:r>
            <a:r>
              <a:rPr lang="en-US" dirty="0">
                <a:solidFill>
                  <a:schemeClr val="tx1"/>
                </a:solidFill>
              </a:rPr>
              <a:t>By,			</a:t>
            </a:r>
          </a:p>
          <a:p>
            <a:pPr marL="0" marR="45720" lvl="0" indent="0" algn="just" rtl="0">
              <a:spcBef>
                <a:spcPts val="0"/>
              </a:spcBef>
              <a:spcAft>
                <a:spcPts val="0"/>
              </a:spcAft>
              <a:buSzPts val="2470"/>
              <a:buNone/>
            </a:pPr>
            <a:r>
              <a:rPr lang="en-US" dirty="0">
                <a:solidFill>
                  <a:schemeClr val="tx1"/>
                </a:solidFill>
              </a:rPr>
              <a:t>                                                         Dr. Ravindra Pathre </a:t>
            </a:r>
          </a:p>
          <a:p>
            <a:pPr marL="0" marR="45720" lvl="0" indent="0" algn="just" rtl="0">
              <a:spcBef>
                <a:spcPts val="0"/>
              </a:spcBef>
              <a:spcAft>
                <a:spcPts val="0"/>
              </a:spcAft>
              <a:buSzPts val="2470"/>
              <a:buNone/>
            </a:pPr>
            <a:r>
              <a:rPr lang="en-US" dirty="0">
                <a:solidFill>
                  <a:schemeClr val="tx1"/>
                </a:solidFill>
              </a:rPr>
              <a:t>				     HOD, Assistant Professor Zoology,                   </a:t>
            </a:r>
          </a:p>
          <a:p>
            <a:pPr marL="0" marR="45720" lvl="0" indent="0" algn="just" rtl="0">
              <a:spcBef>
                <a:spcPts val="0"/>
              </a:spcBef>
              <a:spcAft>
                <a:spcPts val="0"/>
              </a:spcAft>
              <a:buSzPts val="2470"/>
              <a:buNone/>
            </a:pPr>
            <a:r>
              <a:rPr lang="en-US" dirty="0">
                <a:solidFill>
                  <a:schemeClr val="tx1"/>
                </a:solidFill>
              </a:rPr>
              <a:t>                                                          Mss College Ambad</a:t>
            </a:r>
          </a:p>
          <a:p>
            <a:pPr marL="0" marR="45720" lvl="0" indent="0" algn="r" rtl="0">
              <a:spcBef>
                <a:spcPts val="0"/>
              </a:spcBef>
              <a:spcAft>
                <a:spcPts val="0"/>
              </a:spcAft>
              <a:buSzPts val="2470"/>
              <a:buNone/>
            </a:pP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p:nvPr/>
        </p:nvSpPr>
        <p:spPr>
          <a:xfrm>
            <a:off x="215516" y="411849"/>
            <a:ext cx="8712968"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In sweet pea Presence of genes CC, cc, PP and pp in homozygous condition produces no color (white) because expression of chromogen doesn’t occur in homozygous condition while expression of chromogen occurs when these two genes present in heterozygous condition</a:t>
            </a:r>
            <a:endParaRPr sz="2400" dirty="0">
              <a:solidFill>
                <a:schemeClr val="dk1"/>
              </a:solidFill>
              <a:latin typeface="Constantia"/>
              <a:ea typeface="Constantia"/>
              <a:cs typeface="Constantia"/>
              <a:sym typeface="Constantia"/>
            </a:endParaRPr>
          </a:p>
        </p:txBody>
      </p:sp>
      <p:pic>
        <p:nvPicPr>
          <p:cNvPr id="2" name="Picture 1">
            <a:extLst>
              <a:ext uri="{FF2B5EF4-FFF2-40B4-BE49-F238E27FC236}">
                <a16:creationId xmlns:a16="http://schemas.microsoft.com/office/drawing/2014/main" id="{99FBA781-F351-5DB0-C858-B5BD5EA48A50}"/>
              </a:ext>
            </a:extLst>
          </p:cNvPr>
          <p:cNvPicPr>
            <a:picLocks noChangeAspect="1"/>
          </p:cNvPicPr>
          <p:nvPr/>
        </p:nvPicPr>
        <p:blipFill>
          <a:blip r:embed="rId3"/>
          <a:stretch>
            <a:fillRect/>
          </a:stretch>
        </p:blipFill>
        <p:spPr>
          <a:xfrm>
            <a:off x="698740" y="2459505"/>
            <a:ext cx="7746520" cy="40953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p:nvPr/>
        </p:nvSpPr>
        <p:spPr>
          <a:xfrm>
            <a:off x="251520" y="188641"/>
            <a:ext cx="8640960" cy="38472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Constantia"/>
                <a:ea typeface="Constantia"/>
                <a:cs typeface="Constantia"/>
                <a:sym typeface="Constantia"/>
              </a:rPr>
              <a:t>3. </a:t>
            </a:r>
            <a:r>
              <a:rPr lang="en-US" sz="2800" b="1" dirty="0">
                <a:solidFill>
                  <a:schemeClr val="dk1"/>
                </a:solidFill>
                <a:latin typeface="Constantia"/>
                <a:ea typeface="Constantia"/>
                <a:cs typeface="Constantia"/>
                <a:sym typeface="Constantia"/>
              </a:rPr>
              <a:t>Inhibitory gene action</a:t>
            </a:r>
            <a:endParaRPr b="1" dirty="0"/>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When dominant allele of one gene locus (B) in homozygous (BB) and heterozygous (Bb) condition produce the same phenotype the F2 ratio becomes 13:3 instead of 9:3:3:1 </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While homozygous recessive (bb) condition produces different phenotype.</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Homozygous recessive (bb) condition inhibits phenotypic expression of other genes so know as inhibitory gene action </a:t>
            </a:r>
            <a:endParaRPr sz="2400" dirty="0">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4F9A0-583E-3C92-E915-B5386761B267}"/>
              </a:ext>
            </a:extLst>
          </p:cNvPr>
          <p:cNvPicPr>
            <a:picLocks noChangeAspect="1"/>
          </p:cNvPicPr>
          <p:nvPr/>
        </p:nvPicPr>
        <p:blipFill>
          <a:blip r:embed="rId2"/>
          <a:stretch>
            <a:fillRect/>
          </a:stretch>
        </p:blipFill>
        <p:spPr>
          <a:xfrm>
            <a:off x="888521" y="955510"/>
            <a:ext cx="7366958" cy="4463901"/>
          </a:xfrm>
          <a:prstGeom prst="rect">
            <a:avLst/>
          </a:prstGeom>
        </p:spPr>
      </p:pic>
    </p:spTree>
    <p:extLst>
      <p:ext uri="{BB962C8B-B14F-4D97-AF65-F5344CB8AC3E}">
        <p14:creationId xmlns:p14="http://schemas.microsoft.com/office/powerpoint/2010/main" val="168029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p:nvPr/>
        </p:nvSpPr>
        <p:spPr>
          <a:xfrm>
            <a:off x="179512" y="260648"/>
            <a:ext cx="833467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onstantia"/>
                <a:ea typeface="Constantia"/>
                <a:cs typeface="Constantia"/>
                <a:sym typeface="Constantia"/>
              </a:rPr>
              <a:t>4. Duplicate gene interaction</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 • When dominant allele of both gene loci produce the same phenotype without cumulative effect</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 • In that case the ratio becomes 15:1 instead of 9:3:3:1</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 • Duplicate gene interaction occurs in shepherds purse plant.</a:t>
            </a:r>
            <a:endParaRPr sz="2400">
              <a:solidFill>
                <a:schemeClr val="dk1"/>
              </a:solidFill>
              <a:latin typeface="Constantia"/>
              <a:ea typeface="Constantia"/>
              <a:cs typeface="Constantia"/>
              <a:sym typeface="Constant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B08825-1A04-E984-88B8-B2CADC6BD34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2286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p:nvPr/>
        </p:nvSpPr>
        <p:spPr>
          <a:xfrm>
            <a:off x="215516" y="1003598"/>
            <a:ext cx="8712968"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a:solidFill>
                  <a:schemeClr val="dk1"/>
                </a:solidFill>
                <a:latin typeface="Constantia"/>
                <a:ea typeface="Constantia"/>
                <a:cs typeface="Constantia"/>
                <a:sym typeface="Constantia"/>
              </a:rPr>
              <a:t>5. Masking gene action (12:3:1)</a:t>
            </a:r>
            <a:endParaRPr sz="1600"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When out of two genes, the dominant allele (e.g., A) of one gene masked the activity of allele of another gene (e.g., B)</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Then A gene locus is said to be epistatic to the B gene locus</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Dominant allele A express itself only in the presence of either B or b so such type of epistatic is know as dominant epistatic</a:t>
            </a: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The allele of hypostatic locus express only when the allele of epistatic locus present in homozygous recessive condition </a:t>
            </a:r>
            <a:endParaRPr sz="2400" dirty="0">
              <a:solidFill>
                <a:schemeClr val="dk1"/>
              </a:solidFill>
              <a:latin typeface="Constantia"/>
              <a:ea typeface="Constantia"/>
              <a:cs typeface="Constantia"/>
              <a:sym typeface="Constant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737682-3052-383B-6293-DDCC3378A750}"/>
              </a:ext>
            </a:extLst>
          </p:cNvPr>
          <p:cNvSpPr txBox="1"/>
          <p:nvPr/>
        </p:nvSpPr>
        <p:spPr>
          <a:xfrm>
            <a:off x="2486025" y="542926"/>
            <a:ext cx="3800475" cy="523220"/>
          </a:xfrm>
          <a:prstGeom prst="rect">
            <a:avLst/>
          </a:prstGeom>
          <a:noFill/>
        </p:spPr>
        <p:txBody>
          <a:bodyPr wrap="square" rtlCol="0">
            <a:spAutoFit/>
          </a:bodyPr>
          <a:lstStyle/>
          <a:p>
            <a:pPr algn="ctr"/>
            <a:r>
              <a:rPr lang="en-US" sz="2800" dirty="0"/>
              <a:t>References</a:t>
            </a:r>
            <a:endParaRPr lang="en-IN" sz="2800" dirty="0"/>
          </a:p>
        </p:txBody>
      </p:sp>
      <p:sp>
        <p:nvSpPr>
          <p:cNvPr id="3" name="TextBox 2">
            <a:extLst>
              <a:ext uri="{FF2B5EF4-FFF2-40B4-BE49-F238E27FC236}">
                <a16:creationId xmlns:a16="http://schemas.microsoft.com/office/drawing/2014/main" id="{7A7415D9-93B7-7D2A-E678-4DEB3E6BF00C}"/>
              </a:ext>
            </a:extLst>
          </p:cNvPr>
          <p:cNvSpPr txBox="1"/>
          <p:nvPr/>
        </p:nvSpPr>
        <p:spPr>
          <a:xfrm>
            <a:off x="650081" y="1225451"/>
            <a:ext cx="7643813" cy="4001095"/>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2"/>
              </a:rPr>
              <a:t>www.Majordifferences.com</a:t>
            </a:r>
            <a:r>
              <a:rPr lang="en-US" sz="2400" dirty="0"/>
              <a:t>.</a:t>
            </a:r>
          </a:p>
          <a:p>
            <a:pPr marL="285750" indent="-285750">
              <a:buFont typeface="Arial" panose="020B0604020202020204" pitchFamily="34" charset="0"/>
              <a:buChar char="•"/>
            </a:pPr>
            <a:r>
              <a:rPr lang="en-US" sz="2400" dirty="0">
                <a:hlinkClick r:id="rId3"/>
              </a:rPr>
              <a:t>https://www.slideserve.com/delphine/epistatic-gene-interactions</a:t>
            </a:r>
            <a:endParaRPr lang="en-US" sz="2400" dirty="0"/>
          </a:p>
          <a:p>
            <a:pPr marL="285750" indent="-285750">
              <a:buFont typeface="Arial" panose="020B0604020202020204" pitchFamily="34" charset="0"/>
              <a:buChar char="•"/>
            </a:pPr>
            <a:r>
              <a:rPr lang="en-US" sz="2400" dirty="0">
                <a:hlinkClick r:id="rId4"/>
              </a:rPr>
              <a:t>https://www.agriculturewale.com/wp-content/uploads/2021/09/Inhibitory-Epistasis.jpg</a:t>
            </a:r>
            <a:endParaRPr lang="en-US" sz="2400" dirty="0"/>
          </a:p>
          <a:p>
            <a:pPr marL="285750" indent="-285750">
              <a:buFont typeface="Arial" panose="020B0604020202020204" pitchFamily="34" charset="0"/>
              <a:buChar char="•"/>
            </a:pPr>
            <a:r>
              <a:rPr lang="en-US" sz="2400" dirty="0">
                <a:hlinkClick r:id="rId5"/>
              </a:rPr>
              <a:t>https://pressbooks.umn.edu/app/uploads/sites/46/2019/08/7-5-225x266.jpg</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09413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C6F176-6996-382A-40E1-A4A0D874EFA0}"/>
              </a:ext>
            </a:extLst>
          </p:cNvPr>
          <p:cNvSpPr txBox="1"/>
          <p:nvPr/>
        </p:nvSpPr>
        <p:spPr>
          <a:xfrm>
            <a:off x="2336006" y="2219116"/>
            <a:ext cx="4471987" cy="2123658"/>
          </a:xfrm>
          <a:prstGeom prst="rect">
            <a:avLst/>
          </a:prstGeom>
          <a:noFill/>
        </p:spPr>
        <p:txBody>
          <a:bodyPr wrap="square" rtlCol="0">
            <a:spAutoFit/>
          </a:bodyPr>
          <a:lstStyle/>
          <a:p>
            <a:pPr algn="ctr"/>
            <a:r>
              <a:rPr lang="en-IN" sz="6600" dirty="0">
                <a:latin typeface="Algerian" panose="04020705040A02060702" pitchFamily="82" charset="0"/>
              </a:rPr>
              <a:t>Thank you</a:t>
            </a:r>
          </a:p>
        </p:txBody>
      </p:sp>
    </p:spTree>
    <p:extLst>
      <p:ext uri="{BB962C8B-B14F-4D97-AF65-F5344CB8AC3E}">
        <p14:creationId xmlns:p14="http://schemas.microsoft.com/office/powerpoint/2010/main" val="190831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xfrm>
            <a:off x="419099" y="853504"/>
            <a:ext cx="8305800" cy="1232471"/>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a:buNone/>
            </a:pPr>
            <a:r>
              <a:rPr lang="en-US" dirty="0"/>
              <a:t>Gene interaction</a:t>
            </a:r>
            <a:br>
              <a:rPr lang="en-US" dirty="0"/>
            </a:br>
            <a:endParaRPr dirty="0"/>
          </a:p>
        </p:txBody>
      </p:sp>
      <p:sp>
        <p:nvSpPr>
          <p:cNvPr id="121" name="Google Shape;121;p2"/>
          <p:cNvSpPr/>
          <p:nvPr/>
        </p:nvSpPr>
        <p:spPr>
          <a:xfrm>
            <a:off x="239774" y="1708820"/>
            <a:ext cx="8664451"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Definition- The phenomenon of two or more genes affecting the expression of each other in various ways in the development of a single character of an organism is known as gene interaction.</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Most of the characters of living organisms are controlled/ influenced/ governed by a collaboration of several  genes.</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Mendel and other workers assumed that characters are governed by single genes but later it was discovered that many characters are governed by two or more genes. </a:t>
            </a:r>
            <a:endParaRPr sz="2400" dirty="0">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215516" y="1120676"/>
            <a:ext cx="8712968"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Such genes affect the development of concerned characters in various ways; this leads to the modification of the typical dihybrid ratio (9:3:3:1)</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•In gene interaction, expression of one gene depends on expression (presence /absence) of another gene. </a:t>
            </a:r>
            <a:endParaRPr sz="2400" dirty="0">
              <a:solidFill>
                <a:schemeClr val="dk1"/>
              </a:solidFill>
              <a:latin typeface="Constantia"/>
              <a:ea typeface="Constantia"/>
              <a:cs typeface="Constantia"/>
              <a:sym typeface="Constant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p:nvPr/>
        </p:nvSpPr>
        <p:spPr>
          <a:xfrm>
            <a:off x="179512" y="1245915"/>
            <a:ext cx="8784976" cy="5324494"/>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chemeClr val="dk1"/>
              </a:buClr>
              <a:buSzPts val="2400"/>
            </a:pPr>
            <a:r>
              <a:rPr lang="en-US" sz="2800" dirty="0">
                <a:solidFill>
                  <a:schemeClr val="dk1"/>
                </a:solidFill>
                <a:latin typeface="Constantia"/>
                <a:ea typeface="Constantia"/>
                <a:cs typeface="Constantia"/>
                <a:sym typeface="Constantia"/>
              </a:rPr>
              <a:t>Types of Gene Interactions </a:t>
            </a:r>
            <a:endParaRPr sz="1600"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 Gene interactions can be classified as</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a) Allelic/ non epistatic gene interaction - This type of interaction gives the classical ratio i e. 3:1 or 9:3:3:1</a:t>
            </a:r>
            <a:endParaRPr dirty="0"/>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a:t>
            </a:r>
            <a:endParaRPr dirty="0"/>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 b) Non-allelic/ epistatic gene interaction- In this type of gene interaction genes located on the same or different chromosome interact with each other for their expression </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The discovery of non-allelic gene interaction was done after Mendel and can be best understood by studying phenotypic traits of gene </a:t>
            </a:r>
            <a:endParaRPr sz="2400" dirty="0">
              <a:solidFill>
                <a:schemeClr val="dk1"/>
              </a:solidFill>
              <a:latin typeface="Constantia"/>
              <a:ea typeface="Constantia"/>
              <a:cs typeface="Constantia"/>
              <a:sym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66391" y="1466503"/>
            <a:ext cx="8640960" cy="427809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Constantia"/>
                <a:ea typeface="Constantia"/>
                <a:cs typeface="Constantia"/>
                <a:sym typeface="Constantia"/>
              </a:rPr>
              <a:t>Epistatic gene :</a:t>
            </a:r>
            <a:endParaRPr dirty="0"/>
          </a:p>
          <a:p>
            <a:pPr marL="0" marR="0" lvl="0" indent="-152400" algn="just" rtl="0">
              <a:spcBef>
                <a:spcPts val="0"/>
              </a:spcBef>
              <a:spcAft>
                <a:spcPts val="0"/>
              </a:spcAft>
              <a:buClr>
                <a:schemeClr val="dk1"/>
              </a:buClr>
              <a:buSzPts val="2400"/>
              <a:buFont typeface="Noto Sans Symbols"/>
              <a:buChar char="⮚"/>
            </a:pPr>
            <a:r>
              <a:rPr lang="en-US" sz="2400" dirty="0">
                <a:solidFill>
                  <a:schemeClr val="dk1"/>
                </a:solidFill>
                <a:latin typeface="Constantia"/>
                <a:ea typeface="Constantia"/>
                <a:cs typeface="Constantia"/>
                <a:sym typeface="Constantia"/>
              </a:rPr>
              <a:t> When a gene or locus which suppress or mask the phenotypic expression of another gene at another locus such gene is know as epistatic gene.</a:t>
            </a:r>
            <a:endParaRPr dirty="0"/>
          </a:p>
          <a:p>
            <a:pPr marL="0" marR="0" lvl="0" indent="0" algn="just" rtl="0">
              <a:spcBef>
                <a:spcPts val="0"/>
              </a:spcBef>
              <a:spcAft>
                <a:spcPts val="0"/>
              </a:spcAft>
              <a:buClr>
                <a:schemeClr val="dk1"/>
              </a:buClr>
              <a:buSzPts val="2400"/>
              <a:buFont typeface="Noto Sans Symbols"/>
              <a:buNone/>
            </a:pPr>
            <a:endParaRPr sz="2400" dirty="0">
              <a:solidFill>
                <a:schemeClr val="dk1"/>
              </a:solidFill>
              <a:latin typeface="Constantia"/>
              <a:ea typeface="Constantia"/>
              <a:cs typeface="Constantia"/>
              <a:sym typeface="Constantia"/>
            </a:endParaRPr>
          </a:p>
          <a:p>
            <a:pPr marL="0" marR="0" lvl="0" indent="-152400" algn="just" rtl="0">
              <a:spcBef>
                <a:spcPts val="0"/>
              </a:spcBef>
              <a:spcAft>
                <a:spcPts val="0"/>
              </a:spcAft>
              <a:buClr>
                <a:schemeClr val="dk1"/>
              </a:buClr>
              <a:buSzPts val="2400"/>
              <a:buFont typeface="Noto Sans Symbols"/>
              <a:buChar char="⮚"/>
            </a:pPr>
            <a:r>
              <a:rPr lang="en-US" sz="2400" dirty="0">
                <a:solidFill>
                  <a:schemeClr val="dk1"/>
                </a:solidFill>
                <a:latin typeface="Constantia"/>
                <a:ea typeface="Constantia"/>
                <a:cs typeface="Constantia"/>
                <a:sym typeface="Constantia"/>
              </a:rPr>
              <a:t> Epistatic is Greek term and meaning is standing up</a:t>
            </a:r>
            <a:endParaRPr dirty="0"/>
          </a:p>
          <a:p>
            <a:pPr marL="0" marR="0" lvl="0" indent="0" algn="just" rtl="0">
              <a:spcBef>
                <a:spcPts val="0"/>
              </a:spcBef>
              <a:spcAft>
                <a:spcPts val="0"/>
              </a:spcAft>
              <a:buClr>
                <a:schemeClr val="dk1"/>
              </a:buClr>
              <a:buSzPts val="2400"/>
              <a:buFont typeface="Noto Sans Symbols"/>
              <a:buNone/>
            </a:pPr>
            <a:endParaRPr sz="2400" dirty="0">
              <a:solidFill>
                <a:schemeClr val="dk1"/>
              </a:solidFill>
              <a:latin typeface="Constantia"/>
              <a:ea typeface="Constantia"/>
              <a:cs typeface="Constantia"/>
              <a:sym typeface="Constantia"/>
            </a:endParaRPr>
          </a:p>
          <a:p>
            <a:pPr marL="0" marR="0" lvl="0" indent="0" algn="just" rtl="0">
              <a:spcBef>
                <a:spcPts val="0"/>
              </a:spcBef>
              <a:spcAft>
                <a:spcPts val="0"/>
              </a:spcAft>
              <a:buNone/>
            </a:pPr>
            <a:r>
              <a:rPr lang="en-US" sz="2800" dirty="0">
                <a:solidFill>
                  <a:schemeClr val="dk1"/>
                </a:solidFill>
                <a:latin typeface="Constantia"/>
                <a:ea typeface="Constantia"/>
                <a:cs typeface="Constantia"/>
                <a:sym typeface="Constantia"/>
              </a:rPr>
              <a:t> Hypostatic gene :</a:t>
            </a:r>
            <a:endParaRPr dirty="0"/>
          </a:p>
          <a:p>
            <a:pPr marL="0" marR="0" lvl="0" indent="0" algn="just" rtl="0">
              <a:spcBef>
                <a:spcPts val="0"/>
              </a:spcBef>
              <a:spcAft>
                <a:spcPts val="0"/>
              </a:spcAft>
              <a:buClr>
                <a:schemeClr val="dk1"/>
              </a:buClr>
              <a:buSzPts val="2400"/>
              <a:buFont typeface="Noto Sans Symbols"/>
              <a:buNone/>
            </a:pPr>
            <a:endParaRPr sz="2400" dirty="0">
              <a:solidFill>
                <a:schemeClr val="dk1"/>
              </a:solidFill>
              <a:latin typeface="Constantia"/>
              <a:ea typeface="Constantia"/>
              <a:cs typeface="Constantia"/>
              <a:sym typeface="Constantia"/>
            </a:endParaRPr>
          </a:p>
          <a:p>
            <a:pPr marL="0" marR="0" lvl="0" indent="-152400" algn="just" rtl="0">
              <a:spcBef>
                <a:spcPts val="0"/>
              </a:spcBef>
              <a:spcAft>
                <a:spcPts val="0"/>
              </a:spcAft>
              <a:buClr>
                <a:schemeClr val="dk1"/>
              </a:buClr>
              <a:buSzPts val="2400"/>
              <a:buFont typeface="Noto Sans Symbols"/>
              <a:buChar char="⮚"/>
            </a:pPr>
            <a:r>
              <a:rPr lang="en-US" sz="2400" dirty="0">
                <a:solidFill>
                  <a:schemeClr val="dk1"/>
                </a:solidFill>
                <a:latin typeface="Constantia"/>
                <a:ea typeface="Constantia"/>
                <a:cs typeface="Constantia"/>
                <a:sym typeface="Constantia"/>
              </a:rPr>
              <a:t>The gene or locus which was suppressed by a epistatic gene was called hypostatic gene. </a:t>
            </a:r>
            <a:endParaRPr sz="2400" dirty="0">
              <a:solidFill>
                <a:schemeClr val="dk1"/>
              </a:solidFill>
              <a:latin typeface="Constantia"/>
              <a:ea typeface="Constantia"/>
              <a:cs typeface="Constantia"/>
              <a:sym typeface="Constantia"/>
            </a:endParaRPr>
          </a:p>
        </p:txBody>
      </p:sp>
      <p:sp>
        <p:nvSpPr>
          <p:cNvPr id="137" name="Google Shape;137;p5"/>
          <p:cNvSpPr/>
          <p:nvPr/>
        </p:nvSpPr>
        <p:spPr>
          <a:xfrm>
            <a:off x="514350" y="732706"/>
            <a:ext cx="60376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onstantia"/>
                <a:ea typeface="Constantia"/>
                <a:cs typeface="Constantia"/>
                <a:sym typeface="Constantia"/>
              </a:rPr>
              <a:t>Epistatic and Hypostatic gene :</a:t>
            </a:r>
            <a:endParaRPr sz="2800">
              <a:solidFill>
                <a:schemeClr val="dk1"/>
              </a:solidFill>
              <a:latin typeface="Constantia"/>
              <a:ea typeface="Constantia"/>
              <a:cs typeface="Constantia"/>
              <a:sym typeface="Constant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p:nvPr/>
        </p:nvSpPr>
        <p:spPr>
          <a:xfrm>
            <a:off x="0" y="818432"/>
            <a:ext cx="9144000" cy="6432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onstantia"/>
                <a:ea typeface="Constantia"/>
                <a:cs typeface="Constantia"/>
                <a:sym typeface="Constantia"/>
              </a:rPr>
              <a:t>Classification of epistatic gene interaction</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 Epistatic gene interaction Gene is classified as follow on the basis manner by which concerned genes influence the expression of each other</a:t>
            </a: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1. Supplementary gene action / Recessive Epistasis (9:3:4)</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2. Complementary gene action / (9:7)</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3. Inhibitory gene action (13:3)</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4. Duplicate gene interaction (15:1)</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5. Masking gene action/ Dominant Epitasis (12:3:1) </a:t>
            </a:r>
            <a:endParaRPr dirty="0"/>
          </a:p>
          <a:p>
            <a:pPr marL="0" marR="0" lvl="0" indent="0" algn="just"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6. Polymeric gene action (9:6:1</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215516" y="774998"/>
            <a:ext cx="8712968" cy="501675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Noto Sans Symbols"/>
              <a:buChar char="❑"/>
            </a:pPr>
            <a:r>
              <a:rPr lang="en-US" sz="2800" dirty="0">
                <a:solidFill>
                  <a:schemeClr val="dk1"/>
                </a:solidFill>
                <a:latin typeface="Constantia"/>
                <a:ea typeface="Constantia"/>
                <a:cs typeface="Constantia"/>
                <a:sym typeface="Constantia"/>
              </a:rPr>
              <a:t>Supplementary gene action (9:3:4)</a:t>
            </a:r>
            <a:endParaRPr dirty="0"/>
          </a:p>
          <a:p>
            <a:pPr marL="342900" marR="0" lvl="0" indent="-165100" algn="just" rtl="0">
              <a:spcBef>
                <a:spcPts val="0"/>
              </a:spcBef>
              <a:spcAft>
                <a:spcPts val="0"/>
              </a:spcAft>
              <a:buClr>
                <a:schemeClr val="dk1"/>
              </a:buClr>
              <a:buSzPts val="2800"/>
              <a:buFont typeface="Noto Sans Symbols"/>
              <a:buNone/>
            </a:pPr>
            <a:endParaRPr sz="2800" dirty="0">
              <a:solidFill>
                <a:schemeClr val="dk1"/>
              </a:solidFill>
              <a:latin typeface="Constantia"/>
              <a:ea typeface="Constantia"/>
              <a:cs typeface="Constantia"/>
              <a:sym typeface="Constantia"/>
            </a:endParaRPr>
          </a:p>
          <a:p>
            <a:pPr marL="342900" marR="0" lvl="0" indent="-342900" algn="just" rtl="0">
              <a:spcBef>
                <a:spcPts val="0"/>
              </a:spcBef>
              <a:spcAft>
                <a:spcPts val="0"/>
              </a:spcAft>
              <a:buNone/>
            </a:pPr>
            <a:r>
              <a:rPr lang="en-US" sz="2400" dirty="0">
                <a:solidFill>
                  <a:schemeClr val="dk1"/>
                </a:solidFill>
                <a:latin typeface="Constantia"/>
                <a:ea typeface="Constantia"/>
                <a:cs typeface="Constantia"/>
                <a:sym typeface="Constantia"/>
              </a:rPr>
              <a:t> • In supplementary gene interaction, the dominant allele of one of two gene governing a character produces phenotypic effect</a:t>
            </a:r>
            <a:endParaRPr dirty="0"/>
          </a:p>
          <a:p>
            <a:pPr marL="342900" marR="0" lvl="0" indent="-342900" algn="just" rtl="0">
              <a:spcBef>
                <a:spcPts val="0"/>
              </a:spcBef>
              <a:spcAft>
                <a:spcPts val="0"/>
              </a:spcAft>
              <a:buNone/>
            </a:pPr>
            <a:endParaRPr sz="2400" dirty="0">
              <a:solidFill>
                <a:schemeClr val="dk1"/>
              </a:solidFill>
              <a:latin typeface="Constantia"/>
              <a:ea typeface="Constantia"/>
              <a:cs typeface="Constantia"/>
              <a:sym typeface="Constantia"/>
            </a:endParaRPr>
          </a:p>
          <a:p>
            <a:pPr marL="342900" marR="0" lvl="0" indent="-342900" algn="just" rtl="0">
              <a:spcBef>
                <a:spcPts val="0"/>
              </a:spcBef>
              <a:spcAft>
                <a:spcPts val="0"/>
              </a:spcAft>
              <a:buNone/>
            </a:pPr>
            <a:r>
              <a:rPr lang="en-US" sz="2400" dirty="0">
                <a:solidFill>
                  <a:schemeClr val="dk1"/>
                </a:solidFill>
                <a:latin typeface="Constantia"/>
                <a:ea typeface="Constantia"/>
                <a:cs typeface="Constantia"/>
                <a:sym typeface="Constantia"/>
              </a:rPr>
              <a:t> • However dominant allele of the other gene does not produce a phenotypic effect on its own</a:t>
            </a:r>
            <a:endParaRPr dirty="0"/>
          </a:p>
          <a:p>
            <a:pPr marL="342900" marR="0" lvl="0" indent="-190500" algn="just" rtl="0">
              <a:spcBef>
                <a:spcPts val="0"/>
              </a:spcBef>
              <a:spcAft>
                <a:spcPts val="0"/>
              </a:spcAft>
              <a:buClr>
                <a:schemeClr val="dk1"/>
              </a:buClr>
              <a:buSzPts val="2400"/>
              <a:buFont typeface="Constantia"/>
              <a:buNone/>
            </a:pPr>
            <a:endParaRPr sz="2400" dirty="0">
              <a:solidFill>
                <a:schemeClr val="dk1"/>
              </a:solidFill>
              <a:latin typeface="Constantia"/>
              <a:ea typeface="Constantia"/>
              <a:cs typeface="Constantia"/>
              <a:sym typeface="Constantia"/>
            </a:endParaRPr>
          </a:p>
          <a:p>
            <a:pPr marL="342900" marR="0" lvl="0" indent="-342900" algn="just" rtl="0">
              <a:spcBef>
                <a:spcPts val="0"/>
              </a:spcBef>
              <a:spcAft>
                <a:spcPts val="0"/>
              </a:spcAft>
              <a:buNone/>
            </a:pPr>
            <a:r>
              <a:rPr lang="en-US" sz="2400" dirty="0">
                <a:solidFill>
                  <a:schemeClr val="dk1"/>
                </a:solidFill>
                <a:latin typeface="Constantia"/>
                <a:ea typeface="Constantia"/>
                <a:cs typeface="Constantia"/>
                <a:sym typeface="Constantia"/>
              </a:rPr>
              <a:t>• But when it is present with dominant allele of the first gene it modifies the phenotypic effect produced by that gene.</a:t>
            </a:r>
            <a:endParaRPr dirty="0"/>
          </a:p>
          <a:p>
            <a:pPr marL="342900" marR="0" lvl="0" indent="-190500" algn="just" rtl="0">
              <a:spcBef>
                <a:spcPts val="0"/>
              </a:spcBef>
              <a:spcAft>
                <a:spcPts val="0"/>
              </a:spcAft>
              <a:buClr>
                <a:schemeClr val="dk1"/>
              </a:buClr>
              <a:buSzPts val="2400"/>
              <a:buFont typeface="Constantia"/>
              <a:buNone/>
            </a:pPr>
            <a:endParaRPr sz="2400" dirty="0">
              <a:solidFill>
                <a:schemeClr val="dk1"/>
              </a:solidFill>
              <a:latin typeface="Constantia"/>
              <a:ea typeface="Constantia"/>
              <a:cs typeface="Constantia"/>
              <a:sym typeface="Constantia"/>
            </a:endParaRPr>
          </a:p>
          <a:p>
            <a:pPr marL="342900" marR="0" lvl="0" indent="-342900" algn="just" rtl="0">
              <a:spcBef>
                <a:spcPts val="0"/>
              </a:spcBef>
              <a:spcAft>
                <a:spcPts val="0"/>
              </a:spcAft>
              <a:buNone/>
            </a:pPr>
            <a:r>
              <a:rPr lang="en-US" sz="2400" dirty="0">
                <a:solidFill>
                  <a:schemeClr val="dk1"/>
                </a:solidFill>
                <a:latin typeface="Constantia"/>
                <a:ea typeface="Constantia"/>
                <a:cs typeface="Constantia"/>
                <a:sym typeface="Constantia"/>
              </a:rPr>
              <a:t> • For example development of agouty (gray) coat color in mice. </a:t>
            </a:r>
            <a:endParaRPr dirty="0"/>
          </a:p>
          <a:p>
            <a:pPr marL="342900" marR="0" lvl="0" indent="-190500" algn="just" rtl="0">
              <a:spcBef>
                <a:spcPts val="0"/>
              </a:spcBef>
              <a:spcAft>
                <a:spcPts val="0"/>
              </a:spcAft>
              <a:buClr>
                <a:schemeClr val="dk1"/>
              </a:buClr>
              <a:buSzPts val="2400"/>
              <a:buFont typeface="Constantia"/>
              <a:buNone/>
            </a:pPr>
            <a:endParaRPr sz="2400" dirty="0">
              <a:solidFill>
                <a:schemeClr val="dk1"/>
              </a:solidFill>
              <a:latin typeface="Constantia"/>
              <a:ea typeface="Constantia"/>
              <a:cs typeface="Constantia"/>
              <a:sym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p:nvPr/>
        </p:nvSpPr>
        <p:spPr>
          <a:xfrm>
            <a:off x="539552" y="329660"/>
            <a:ext cx="8604448"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Constantia"/>
                <a:ea typeface="Constantia"/>
                <a:cs typeface="Constantia"/>
                <a:sym typeface="Constantia"/>
              </a:rPr>
              <a:t>Dominant allele- C produces a </a:t>
            </a:r>
            <a:r>
              <a:rPr lang="en-US" sz="2400" dirty="0" err="1">
                <a:solidFill>
                  <a:schemeClr val="dk1"/>
                </a:solidFill>
                <a:latin typeface="Constantia"/>
                <a:ea typeface="Constantia"/>
                <a:cs typeface="Constantia"/>
                <a:sym typeface="Constantia"/>
              </a:rPr>
              <a:t>Coloured</a:t>
            </a:r>
            <a:r>
              <a:rPr lang="en-US" sz="2400" dirty="0">
                <a:solidFill>
                  <a:schemeClr val="dk1"/>
                </a:solidFill>
                <a:latin typeface="Constantia"/>
                <a:ea typeface="Constantia"/>
                <a:cs typeface="Constantia"/>
                <a:sym typeface="Constantia"/>
              </a:rPr>
              <a:t> phenotype while dominant allele A produces no phenotype (albino) but when dominant allele A present with C it produces agouti (grey) phenotype </a:t>
            </a:r>
            <a:endParaRPr sz="2400" dirty="0">
              <a:solidFill>
                <a:schemeClr val="dk1"/>
              </a:solidFill>
              <a:latin typeface="Constantia"/>
              <a:ea typeface="Constantia"/>
              <a:cs typeface="Constantia"/>
              <a:sym typeface="Constantia"/>
            </a:endParaRPr>
          </a:p>
        </p:txBody>
      </p:sp>
      <p:pic>
        <p:nvPicPr>
          <p:cNvPr id="2" name="Picture 1">
            <a:extLst>
              <a:ext uri="{FF2B5EF4-FFF2-40B4-BE49-F238E27FC236}">
                <a16:creationId xmlns:a16="http://schemas.microsoft.com/office/drawing/2014/main" id="{FDDAEC0D-7A67-4D8D-BB97-92B8E3BE7F52}"/>
              </a:ext>
            </a:extLst>
          </p:cNvPr>
          <p:cNvPicPr>
            <a:picLocks noChangeAspect="1"/>
          </p:cNvPicPr>
          <p:nvPr/>
        </p:nvPicPr>
        <p:blipFill>
          <a:blip r:embed="rId3"/>
          <a:stretch>
            <a:fillRect/>
          </a:stretch>
        </p:blipFill>
        <p:spPr>
          <a:xfrm>
            <a:off x="1104182" y="1899280"/>
            <a:ext cx="7159924" cy="4629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p:nvPr/>
        </p:nvSpPr>
        <p:spPr>
          <a:xfrm>
            <a:off x="359024" y="1189336"/>
            <a:ext cx="8784976" cy="4216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2. </a:t>
            </a:r>
            <a:r>
              <a:rPr lang="en-US" sz="2800" b="1" dirty="0">
                <a:solidFill>
                  <a:schemeClr val="dk1"/>
                </a:solidFill>
                <a:latin typeface="+mj-lt"/>
                <a:ea typeface="Constantia"/>
                <a:cs typeface="Constantia"/>
                <a:sym typeface="Constantia"/>
              </a:rPr>
              <a:t>Complementary gene interaction </a:t>
            </a:r>
            <a:r>
              <a:rPr lang="en-US" sz="2800" dirty="0">
                <a:solidFill>
                  <a:schemeClr val="dk1"/>
                </a:solidFill>
                <a:latin typeface="+mj-lt"/>
                <a:ea typeface="Constantia"/>
                <a:cs typeface="Constantia"/>
                <a:sym typeface="Constantia"/>
              </a:rPr>
              <a:t>:</a:t>
            </a:r>
            <a:endParaRPr sz="1600" dirty="0">
              <a:latin typeface="+mj-lt"/>
            </a:endParaRPr>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 If both gene loci have homozygous alleles and both of them produce identical phenotypes the F2 ratio become 9:7 instead 9:3:3:1</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 In such case, the genotype </a:t>
            </a:r>
            <a:r>
              <a:rPr lang="en-US" sz="2400" dirty="0" err="1">
                <a:solidFill>
                  <a:schemeClr val="dk1"/>
                </a:solidFill>
                <a:latin typeface="Constantia"/>
                <a:ea typeface="Constantia"/>
                <a:cs typeface="Constantia"/>
                <a:sym typeface="Constantia"/>
              </a:rPr>
              <a:t>aaBB</a:t>
            </a:r>
            <a:r>
              <a:rPr lang="en-US" sz="2400" dirty="0">
                <a:solidFill>
                  <a:schemeClr val="dk1"/>
                </a:solidFill>
                <a:latin typeface="Constantia"/>
                <a:ea typeface="Constantia"/>
                <a:cs typeface="Constantia"/>
                <a:sym typeface="Constantia"/>
              </a:rPr>
              <a:t>, </a:t>
            </a:r>
            <a:r>
              <a:rPr lang="en-US" sz="2400" dirty="0" err="1">
                <a:solidFill>
                  <a:schemeClr val="dk1"/>
                </a:solidFill>
                <a:latin typeface="Constantia"/>
                <a:ea typeface="Constantia"/>
                <a:cs typeface="Constantia"/>
                <a:sym typeface="Constantia"/>
              </a:rPr>
              <a:t>aaBb</a:t>
            </a:r>
            <a:r>
              <a:rPr lang="en-US" sz="2400" dirty="0">
                <a:solidFill>
                  <a:schemeClr val="dk1"/>
                </a:solidFill>
                <a:latin typeface="Constantia"/>
                <a:ea typeface="Constantia"/>
                <a:cs typeface="Constantia"/>
                <a:sym typeface="Constantia"/>
              </a:rPr>
              <a:t>, </a:t>
            </a:r>
            <a:r>
              <a:rPr lang="en-US" sz="2400" dirty="0" err="1">
                <a:solidFill>
                  <a:schemeClr val="dk1"/>
                </a:solidFill>
                <a:latin typeface="Constantia"/>
                <a:ea typeface="Constantia"/>
                <a:cs typeface="Constantia"/>
                <a:sym typeface="Constantia"/>
              </a:rPr>
              <a:t>Aabb</a:t>
            </a:r>
            <a:r>
              <a:rPr lang="en-US" sz="2400" dirty="0">
                <a:solidFill>
                  <a:schemeClr val="dk1"/>
                </a:solidFill>
                <a:latin typeface="Constantia"/>
                <a:ea typeface="Constantia"/>
                <a:cs typeface="Constantia"/>
                <a:sym typeface="Constantia"/>
              </a:rPr>
              <a:t>, </a:t>
            </a:r>
            <a:r>
              <a:rPr lang="en-US" sz="2400" dirty="0" err="1">
                <a:solidFill>
                  <a:schemeClr val="dk1"/>
                </a:solidFill>
                <a:latin typeface="Constantia"/>
                <a:ea typeface="Constantia"/>
                <a:cs typeface="Constantia"/>
                <a:sym typeface="Constantia"/>
              </a:rPr>
              <a:t>aabb</a:t>
            </a:r>
            <a:r>
              <a:rPr lang="en-US" sz="2400" dirty="0">
                <a:solidFill>
                  <a:schemeClr val="dk1"/>
                </a:solidFill>
                <a:latin typeface="Constantia"/>
                <a:ea typeface="Constantia"/>
                <a:cs typeface="Constantia"/>
                <a:sym typeface="Constantia"/>
              </a:rPr>
              <a:t> produce one phenotype</a:t>
            </a:r>
            <a:endParaRPr dirty="0"/>
          </a:p>
          <a:p>
            <a:pPr marL="0" marR="0" lvl="0" indent="0" algn="l" rtl="0">
              <a:spcBef>
                <a:spcPts val="0"/>
              </a:spcBef>
              <a:spcAft>
                <a:spcPts val="0"/>
              </a:spcAft>
              <a:buNone/>
            </a:pPr>
            <a:endParaRPr sz="2400" dirty="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dirty="0">
                <a:solidFill>
                  <a:schemeClr val="dk1"/>
                </a:solidFill>
                <a:latin typeface="Constantia"/>
                <a:ea typeface="Constantia"/>
                <a:cs typeface="Constantia"/>
                <a:sym typeface="Constantia"/>
              </a:rPr>
              <a:t>• Both dominant alleles when present together each other are called complementary genes and produce a different phenotype</a:t>
            </a:r>
            <a:endParaRPr sz="2400" dirty="0">
              <a:solidFill>
                <a:schemeClr val="dk1"/>
              </a:solidFill>
              <a:latin typeface="Constantia"/>
              <a:ea typeface="Constantia"/>
              <a:cs typeface="Constantia"/>
              <a:sym typeface="Constantia"/>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905</Words>
  <Application>Microsoft Office PowerPoint</Application>
  <PresentationFormat>On-screen Show (4:3)</PresentationFormat>
  <Paragraphs>95</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Noto Sans Symbols</vt:lpstr>
      <vt:lpstr>Constantia</vt:lpstr>
      <vt:lpstr>Wingdings 3</vt:lpstr>
      <vt:lpstr>Calibri</vt:lpstr>
      <vt:lpstr>Arial</vt:lpstr>
      <vt:lpstr>Algerian</vt:lpstr>
      <vt:lpstr>Century Gothic</vt:lpstr>
      <vt:lpstr>Ion</vt:lpstr>
      <vt:lpstr>1_Ion</vt:lpstr>
      <vt:lpstr>Gene interaction</vt:lpstr>
      <vt:lpstr>Gene interaction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yogesh kayande</cp:lastModifiedBy>
  <cp:revision>8</cp:revision>
  <dcterms:created xsi:type="dcterms:W3CDTF">2024-07-12T09:58:36Z</dcterms:created>
  <dcterms:modified xsi:type="dcterms:W3CDTF">2024-07-17T09:29:07Z</dcterms:modified>
</cp:coreProperties>
</file>