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sldIdLst>
    <p:sldId id="256" r:id="rId2"/>
    <p:sldId id="268" r:id="rId3"/>
    <p:sldId id="257" r:id="rId4"/>
    <p:sldId id="258" r:id="rId5"/>
    <p:sldId id="259" r:id="rId6"/>
    <p:sldId id="260" r:id="rId7"/>
    <p:sldId id="266" r:id="rId8"/>
    <p:sldId id="261" r:id="rId9"/>
    <p:sldId id="267" r:id="rId10"/>
    <p:sldId id="262" r:id="rId11"/>
    <p:sldId id="263" r:id="rId12"/>
    <p:sldId id="264" r:id="rId13"/>
    <p:sldId id="26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60"/>
  </p:normalViewPr>
  <p:slideViewPr>
    <p:cSldViewPr>
      <p:cViewPr varScale="1">
        <p:scale>
          <a:sx n="56" d="100"/>
          <a:sy n="56" d="100"/>
        </p:scale>
        <p:origin x="66" y="3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6DE5718C-82C1-4817-8D1C-DD84596D098B}" type="datetimeFigureOut">
              <a:rPr lang="en-US" smtClean="0"/>
              <a:pPr/>
              <a:t>7/18/2024</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BE0622FE-7AF4-4D5C-9DA1-0BCB0538E944}" type="slidenum">
              <a:rPr lang="en-US" smtClean="0"/>
              <a:pPr/>
              <a:t>‹#›</a:t>
            </a:fld>
            <a:endParaRPr lang="en-US"/>
          </a:p>
        </p:txBody>
      </p:sp>
    </p:spTree>
    <p:extLst>
      <p:ext uri="{BB962C8B-B14F-4D97-AF65-F5344CB8AC3E}">
        <p14:creationId xmlns:p14="http://schemas.microsoft.com/office/powerpoint/2010/main" val="991084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E5718C-82C1-4817-8D1C-DD84596D098B}" type="datetimeFigureOut">
              <a:rPr lang="en-US" smtClean="0"/>
              <a:pPr/>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0622FE-7AF4-4D5C-9DA1-0BCB0538E944}" type="slidenum">
              <a:rPr lang="en-US" smtClean="0"/>
              <a:pPr/>
              <a:t>‹#›</a:t>
            </a:fld>
            <a:endParaRPr lang="en-US"/>
          </a:p>
        </p:txBody>
      </p:sp>
    </p:spTree>
    <p:extLst>
      <p:ext uri="{BB962C8B-B14F-4D97-AF65-F5344CB8AC3E}">
        <p14:creationId xmlns:p14="http://schemas.microsoft.com/office/powerpoint/2010/main" val="2623960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6DE5718C-82C1-4817-8D1C-DD84596D098B}" type="datetimeFigureOut">
              <a:rPr lang="en-US" smtClean="0"/>
              <a:pPr/>
              <a:t>7/18/2024</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BE0622FE-7AF4-4D5C-9DA1-0BCB0538E944}" type="slidenum">
              <a:rPr lang="en-US" smtClean="0"/>
              <a:pPr/>
              <a:t>‹#›</a:t>
            </a:fld>
            <a:endParaRPr lang="en-US"/>
          </a:p>
        </p:txBody>
      </p:sp>
    </p:spTree>
    <p:extLst>
      <p:ext uri="{BB962C8B-B14F-4D97-AF65-F5344CB8AC3E}">
        <p14:creationId xmlns:p14="http://schemas.microsoft.com/office/powerpoint/2010/main" val="26827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6DE5718C-82C1-4817-8D1C-DD84596D098B}" type="datetimeFigureOut">
              <a:rPr lang="en-US" smtClean="0"/>
              <a:pPr/>
              <a:t>7/18/2024</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BE0622FE-7AF4-4D5C-9DA1-0BCB0538E944}" type="slidenum">
              <a:rPr lang="en-US" smtClean="0"/>
              <a:pPr/>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50796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6DE5718C-82C1-4817-8D1C-DD84596D098B}" type="datetimeFigureOut">
              <a:rPr lang="en-US" smtClean="0"/>
              <a:pPr/>
              <a:t>7/18/2024</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BE0622FE-7AF4-4D5C-9DA1-0BCB0538E944}" type="slidenum">
              <a:rPr lang="en-US" smtClean="0"/>
              <a:pPr/>
              <a:t>‹#›</a:t>
            </a:fld>
            <a:endParaRPr lang="en-US"/>
          </a:p>
        </p:txBody>
      </p:sp>
    </p:spTree>
    <p:extLst>
      <p:ext uri="{BB962C8B-B14F-4D97-AF65-F5344CB8AC3E}">
        <p14:creationId xmlns:p14="http://schemas.microsoft.com/office/powerpoint/2010/main" val="3810953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DE5718C-82C1-4817-8D1C-DD84596D098B}" type="datetimeFigureOut">
              <a:rPr lang="en-US" smtClean="0"/>
              <a:pPr/>
              <a:t>7/18/2024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0622FE-7AF4-4D5C-9DA1-0BCB0538E944}" type="slidenum">
              <a:rPr lang="en-US" smtClean="0"/>
              <a:pPr/>
              <a:t>‹#›</a:t>
            </a:fld>
            <a:endParaRPr lang="en-US"/>
          </a:p>
        </p:txBody>
      </p:sp>
    </p:spTree>
    <p:extLst>
      <p:ext uri="{BB962C8B-B14F-4D97-AF65-F5344CB8AC3E}">
        <p14:creationId xmlns:p14="http://schemas.microsoft.com/office/powerpoint/2010/main" val="351020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DE5718C-82C1-4817-8D1C-DD84596D098B}" type="datetimeFigureOut">
              <a:rPr lang="en-US" smtClean="0"/>
              <a:pPr/>
              <a:t>7/18/2024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0622FE-7AF4-4D5C-9DA1-0BCB0538E944}" type="slidenum">
              <a:rPr lang="en-US" smtClean="0"/>
              <a:pPr/>
              <a:t>‹#›</a:t>
            </a:fld>
            <a:endParaRPr lang="en-US"/>
          </a:p>
        </p:txBody>
      </p:sp>
    </p:spTree>
    <p:extLst>
      <p:ext uri="{BB962C8B-B14F-4D97-AF65-F5344CB8AC3E}">
        <p14:creationId xmlns:p14="http://schemas.microsoft.com/office/powerpoint/2010/main" val="3069180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E5718C-82C1-4817-8D1C-DD84596D098B}" type="datetimeFigureOut">
              <a:rPr lang="en-US" smtClean="0"/>
              <a:pPr/>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622FE-7AF4-4D5C-9DA1-0BCB0538E944}" type="slidenum">
              <a:rPr lang="en-US" smtClean="0"/>
              <a:pPr/>
              <a:t>‹#›</a:t>
            </a:fld>
            <a:endParaRPr lang="en-US"/>
          </a:p>
        </p:txBody>
      </p:sp>
    </p:spTree>
    <p:extLst>
      <p:ext uri="{BB962C8B-B14F-4D97-AF65-F5344CB8AC3E}">
        <p14:creationId xmlns:p14="http://schemas.microsoft.com/office/powerpoint/2010/main" val="216610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6DE5718C-82C1-4817-8D1C-DD84596D098B}" type="datetimeFigureOut">
              <a:rPr lang="en-US" smtClean="0"/>
              <a:pPr/>
              <a:t>7/18/2024</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BE0622FE-7AF4-4D5C-9DA1-0BCB0538E944}" type="slidenum">
              <a:rPr lang="en-US" smtClean="0"/>
              <a:pPr/>
              <a:t>‹#›</a:t>
            </a:fld>
            <a:endParaRPr lang="en-US"/>
          </a:p>
        </p:txBody>
      </p:sp>
    </p:spTree>
    <p:extLst>
      <p:ext uri="{BB962C8B-B14F-4D97-AF65-F5344CB8AC3E}">
        <p14:creationId xmlns:p14="http://schemas.microsoft.com/office/powerpoint/2010/main" val="2769486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E5718C-82C1-4817-8D1C-DD84596D098B}" type="datetimeFigureOut">
              <a:rPr lang="en-US" smtClean="0"/>
              <a:pPr/>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622FE-7AF4-4D5C-9DA1-0BCB0538E944}" type="slidenum">
              <a:rPr lang="en-US" smtClean="0"/>
              <a:pPr/>
              <a:t>‹#›</a:t>
            </a:fld>
            <a:endParaRPr lang="en-US"/>
          </a:p>
        </p:txBody>
      </p:sp>
    </p:spTree>
    <p:extLst>
      <p:ext uri="{BB962C8B-B14F-4D97-AF65-F5344CB8AC3E}">
        <p14:creationId xmlns:p14="http://schemas.microsoft.com/office/powerpoint/2010/main" val="3267306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6DE5718C-82C1-4817-8D1C-DD84596D098B}" type="datetimeFigureOut">
              <a:rPr lang="en-US" smtClean="0"/>
              <a:pPr/>
              <a:t>7/18/2024</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BE0622FE-7AF4-4D5C-9DA1-0BCB0538E944}" type="slidenum">
              <a:rPr lang="en-US" smtClean="0"/>
              <a:pPr/>
              <a:t>‹#›</a:t>
            </a:fld>
            <a:endParaRPr lang="en-US"/>
          </a:p>
        </p:txBody>
      </p:sp>
    </p:spTree>
    <p:extLst>
      <p:ext uri="{BB962C8B-B14F-4D97-AF65-F5344CB8AC3E}">
        <p14:creationId xmlns:p14="http://schemas.microsoft.com/office/powerpoint/2010/main" val="3284037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E5718C-82C1-4817-8D1C-DD84596D098B}" type="datetimeFigureOut">
              <a:rPr lang="en-US" smtClean="0"/>
              <a:pPr/>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0622FE-7AF4-4D5C-9DA1-0BCB0538E944}" type="slidenum">
              <a:rPr lang="en-US" smtClean="0"/>
              <a:pPr/>
              <a:t>‹#›</a:t>
            </a:fld>
            <a:endParaRPr lang="en-US"/>
          </a:p>
        </p:txBody>
      </p:sp>
    </p:spTree>
    <p:extLst>
      <p:ext uri="{BB962C8B-B14F-4D97-AF65-F5344CB8AC3E}">
        <p14:creationId xmlns:p14="http://schemas.microsoft.com/office/powerpoint/2010/main" val="134940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E5718C-82C1-4817-8D1C-DD84596D098B}" type="datetimeFigureOut">
              <a:rPr lang="en-US" smtClean="0"/>
              <a:pPr/>
              <a:t>7/18/2024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0622FE-7AF4-4D5C-9DA1-0BCB0538E944}" type="slidenum">
              <a:rPr lang="en-US" smtClean="0"/>
              <a:pPr/>
              <a:t>‹#›</a:t>
            </a:fld>
            <a:endParaRPr lang="en-US"/>
          </a:p>
        </p:txBody>
      </p:sp>
    </p:spTree>
    <p:extLst>
      <p:ext uri="{BB962C8B-B14F-4D97-AF65-F5344CB8AC3E}">
        <p14:creationId xmlns:p14="http://schemas.microsoft.com/office/powerpoint/2010/main" val="965147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E5718C-82C1-4817-8D1C-DD84596D098B}" type="datetimeFigureOut">
              <a:rPr lang="en-US" smtClean="0"/>
              <a:pPr/>
              <a:t>7/18/2024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0622FE-7AF4-4D5C-9DA1-0BCB0538E944}" type="slidenum">
              <a:rPr lang="en-US" smtClean="0"/>
              <a:pPr/>
              <a:t>‹#›</a:t>
            </a:fld>
            <a:endParaRPr lang="en-US"/>
          </a:p>
        </p:txBody>
      </p:sp>
    </p:spTree>
    <p:extLst>
      <p:ext uri="{BB962C8B-B14F-4D97-AF65-F5344CB8AC3E}">
        <p14:creationId xmlns:p14="http://schemas.microsoft.com/office/powerpoint/2010/main" val="3588056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E5718C-82C1-4817-8D1C-DD84596D098B}" type="datetimeFigureOut">
              <a:rPr lang="en-US" smtClean="0"/>
              <a:pPr/>
              <a:t>7/18/2024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0622FE-7AF4-4D5C-9DA1-0BCB0538E944}" type="slidenum">
              <a:rPr lang="en-US" smtClean="0"/>
              <a:pPr/>
              <a:t>‹#›</a:t>
            </a:fld>
            <a:endParaRPr lang="en-US"/>
          </a:p>
        </p:txBody>
      </p:sp>
    </p:spTree>
    <p:extLst>
      <p:ext uri="{BB962C8B-B14F-4D97-AF65-F5344CB8AC3E}">
        <p14:creationId xmlns:p14="http://schemas.microsoft.com/office/powerpoint/2010/main" val="1732846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E5718C-82C1-4817-8D1C-DD84596D098B}" type="datetimeFigureOut">
              <a:rPr lang="en-US" smtClean="0"/>
              <a:pPr/>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0622FE-7AF4-4D5C-9DA1-0BCB0538E944}" type="slidenum">
              <a:rPr lang="en-US" smtClean="0"/>
              <a:pPr/>
              <a:t>‹#›</a:t>
            </a:fld>
            <a:endParaRPr lang="en-US"/>
          </a:p>
        </p:txBody>
      </p:sp>
    </p:spTree>
    <p:extLst>
      <p:ext uri="{BB962C8B-B14F-4D97-AF65-F5344CB8AC3E}">
        <p14:creationId xmlns:p14="http://schemas.microsoft.com/office/powerpoint/2010/main" val="1496093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E5718C-82C1-4817-8D1C-DD84596D098B}" type="datetimeFigureOut">
              <a:rPr lang="en-US" smtClean="0"/>
              <a:pPr/>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0622FE-7AF4-4D5C-9DA1-0BCB0538E944}" type="slidenum">
              <a:rPr lang="en-US" smtClean="0"/>
              <a:pPr/>
              <a:t>‹#›</a:t>
            </a:fld>
            <a:endParaRPr lang="en-US"/>
          </a:p>
        </p:txBody>
      </p:sp>
    </p:spTree>
    <p:extLst>
      <p:ext uri="{BB962C8B-B14F-4D97-AF65-F5344CB8AC3E}">
        <p14:creationId xmlns:p14="http://schemas.microsoft.com/office/powerpoint/2010/main" val="3916080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E5718C-82C1-4817-8D1C-DD84596D098B}" type="datetimeFigureOut">
              <a:rPr lang="en-US" smtClean="0"/>
              <a:pPr/>
              <a:t>7/18/2024</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E0622FE-7AF4-4D5C-9DA1-0BCB0538E944}" type="slidenum">
              <a:rPr lang="en-US" smtClean="0"/>
              <a:pPr/>
              <a:t>‹#›</a:t>
            </a:fld>
            <a:endParaRPr lang="en-US"/>
          </a:p>
        </p:txBody>
      </p:sp>
    </p:spTree>
    <p:extLst>
      <p:ext uri="{BB962C8B-B14F-4D97-AF65-F5344CB8AC3E}">
        <p14:creationId xmlns:p14="http://schemas.microsoft.com/office/powerpoint/2010/main" val="1893953492"/>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d3rw207pwvlq3a.cloudfront.net/attachments/000/125/379/original/image.png?1597177668" TargetMode="External"/><Relationship Id="rId2" Type="http://schemas.openxmlformats.org/officeDocument/2006/relationships/hyperlink" Target="https://sp-uploads.s3.amazonaws.com/uploads/services/3420202/20220324080503_623c262f0602c_phylum_molluscapage1.pn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638680"/>
            <a:ext cx="6990928" cy="1584176"/>
          </a:xfrm>
        </p:spPr>
        <p:txBody>
          <a:bodyPr>
            <a:normAutofit fontScale="90000"/>
          </a:bodyPr>
          <a:lstStyle/>
          <a:p>
            <a:pPr algn="just"/>
            <a:r>
              <a:rPr lang="en-US" dirty="0">
                <a:latin typeface="Times New Roman" panose="02020603050405020304" pitchFamily="18" charset="0"/>
                <a:cs typeface="Times New Roman" panose="02020603050405020304" pitchFamily="18" charset="0"/>
              </a:rPr>
              <a:t>Mollusca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1115616" y="3635145"/>
            <a:ext cx="7315200" cy="2677119"/>
          </a:xfrm>
        </p:spPr>
        <p:txBody>
          <a:bodyPr>
            <a:normAutofit/>
          </a:bodyPr>
          <a:lstStyle/>
          <a:p>
            <a:pPr algn="r"/>
            <a:r>
              <a:rPr lang="en-US" sz="1800" b="1" dirty="0"/>
              <a:t>By:- Dr. Ravindra Pathre</a:t>
            </a:r>
          </a:p>
          <a:p>
            <a:pPr algn="r"/>
            <a:r>
              <a:rPr lang="en-US" sz="1800" b="1" dirty="0"/>
              <a:t>HOD, Assistant Professor Zoology,</a:t>
            </a:r>
          </a:p>
          <a:p>
            <a:pPr algn="r"/>
            <a:r>
              <a:rPr lang="en-US" sz="1800" b="1" dirty="0"/>
              <a:t>Arts, Science &amp; Commerce College Ambad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760" y="979468"/>
            <a:ext cx="8892480" cy="5878532"/>
          </a:xfrm>
          <a:prstGeom prst="rect">
            <a:avLst/>
          </a:prstGeom>
        </p:spPr>
        <p:txBody>
          <a:bodyPr wrap="square">
            <a:spAutoFit/>
          </a:bodyPr>
          <a:lstStyle/>
          <a:p>
            <a:pPr algn="just">
              <a:buFont typeface="Wingdings" pitchFamily="2" charset="2"/>
              <a:buChar char="Ø"/>
            </a:pPr>
            <a:r>
              <a:rPr lang="en-US" sz="2200" b="1" dirty="0">
                <a:latin typeface="Times New Roman" panose="02020603050405020304" pitchFamily="18" charset="0"/>
                <a:cs typeface="Times New Roman" panose="02020603050405020304" pitchFamily="18" charset="0"/>
              </a:rPr>
              <a:t>Visceral mass</a:t>
            </a:r>
            <a:r>
              <a:rPr lang="en-US" sz="2200" dirty="0">
                <a:latin typeface="Times New Roman" panose="02020603050405020304" pitchFamily="18" charset="0"/>
                <a:cs typeface="Times New Roman" panose="02020603050405020304" pitchFamily="18" charset="0"/>
              </a:rPr>
              <a:t> is a hump-like structure containing the main organs. It fills the whorls of the shell and is also spirally coiled.</a:t>
            </a:r>
          </a:p>
          <a:p>
            <a:pPr algn="just">
              <a:buFont typeface="Wingdings" pitchFamily="2" charset="2"/>
              <a:buChar char="Ø"/>
            </a:pPr>
            <a:endParaRPr lang="en-US" sz="2200" dirty="0">
              <a:latin typeface="Times New Roman" panose="02020603050405020304" pitchFamily="18" charset="0"/>
              <a:cs typeface="Times New Roman" panose="02020603050405020304" pitchFamily="18" charset="0"/>
            </a:endParaRPr>
          </a:p>
          <a:p>
            <a:pPr algn="just">
              <a:buFont typeface="Wingdings" pitchFamily="2" charset="2"/>
              <a:buChar char="Ø"/>
            </a:pPr>
            <a:r>
              <a:rPr lang="en-US" sz="2200" dirty="0">
                <a:latin typeface="Times New Roman" panose="02020603050405020304" pitchFamily="18" charset="0"/>
                <a:cs typeface="Times New Roman" panose="02020603050405020304" pitchFamily="18" charset="0"/>
              </a:rPr>
              <a:t>The </a:t>
            </a:r>
            <a:r>
              <a:rPr lang="en-US" sz="2200" b="1" dirty="0">
                <a:latin typeface="Times New Roman" panose="02020603050405020304" pitchFamily="18" charset="0"/>
                <a:cs typeface="Times New Roman" panose="02020603050405020304" pitchFamily="18" charset="0"/>
              </a:rPr>
              <a:t>mantle</a:t>
            </a:r>
            <a:r>
              <a:rPr lang="en-US" sz="2200" dirty="0">
                <a:latin typeface="Times New Roman" panose="02020603050405020304" pitchFamily="18" charset="0"/>
                <a:cs typeface="Times New Roman" panose="02020603050405020304" pitchFamily="18" charset="0"/>
              </a:rPr>
              <a:t> covers the visceral mass. It forms a hood over the snail when it is withdrawn. The mantle has a pigmented chemosensory patch called the </a:t>
            </a:r>
            <a:r>
              <a:rPr lang="en-US" sz="2200" dirty="0" err="1">
                <a:latin typeface="Times New Roman" panose="02020603050405020304" pitchFamily="18" charset="0"/>
                <a:cs typeface="Times New Roman" panose="02020603050405020304" pitchFamily="18" charset="0"/>
              </a:rPr>
              <a:t>osphradium</a:t>
            </a:r>
            <a:r>
              <a:rPr lang="en-US" sz="2200" dirty="0">
                <a:latin typeface="Times New Roman" panose="02020603050405020304" pitchFamily="18" charset="0"/>
                <a:cs typeface="Times New Roman" panose="02020603050405020304" pitchFamily="18" charset="0"/>
              </a:rPr>
              <a:t> that typically tests the quality of water.</a:t>
            </a:r>
          </a:p>
          <a:p>
            <a:pPr algn="just">
              <a:buFont typeface="Wingdings" pitchFamily="2" charset="2"/>
              <a:buChar char="Ø"/>
            </a:pPr>
            <a:endParaRPr lang="en-US" sz="2200" dirty="0">
              <a:latin typeface="Times New Roman" panose="02020603050405020304" pitchFamily="18" charset="0"/>
              <a:cs typeface="Times New Roman" panose="02020603050405020304" pitchFamily="18" charset="0"/>
            </a:endParaRPr>
          </a:p>
          <a:p>
            <a:pPr algn="just">
              <a:buFont typeface="Wingdings" pitchFamily="2" charset="2"/>
              <a:buChar char="Ø"/>
            </a:pPr>
            <a:r>
              <a:rPr lang="en-US" sz="2200" b="1" dirty="0" err="1">
                <a:latin typeface="Times New Roman" panose="02020603050405020304" pitchFamily="18" charset="0"/>
                <a:cs typeface="Times New Roman" panose="02020603050405020304" pitchFamily="18" charset="0"/>
              </a:rPr>
              <a:t>Radula</a:t>
            </a:r>
            <a:r>
              <a:rPr lang="en-US" sz="2200" dirty="0">
                <a:latin typeface="Times New Roman" panose="02020603050405020304" pitchFamily="18" charset="0"/>
                <a:cs typeface="Times New Roman" panose="02020603050405020304" pitchFamily="18" charset="0"/>
              </a:rPr>
              <a:t> is present in the </a:t>
            </a:r>
            <a:r>
              <a:rPr lang="en-US" sz="2200" dirty="0" err="1">
                <a:latin typeface="Times New Roman" panose="02020603050405020304" pitchFamily="18" charset="0"/>
                <a:cs typeface="Times New Roman" panose="02020603050405020304" pitchFamily="18" charset="0"/>
              </a:rPr>
              <a:t>buccal</a:t>
            </a:r>
            <a:r>
              <a:rPr lang="en-US" sz="2200" dirty="0">
                <a:latin typeface="Times New Roman" panose="02020603050405020304" pitchFamily="18" charset="0"/>
                <a:cs typeface="Times New Roman" panose="02020603050405020304" pitchFamily="18" charset="0"/>
              </a:rPr>
              <a:t> mass.</a:t>
            </a:r>
          </a:p>
          <a:p>
            <a:pPr algn="just">
              <a:buFont typeface="Wingdings" pitchFamily="2" charset="2"/>
              <a:buChar char="Ø"/>
            </a:pPr>
            <a:endParaRPr lang="en-US" sz="2200" dirty="0">
              <a:latin typeface="Times New Roman" panose="02020603050405020304" pitchFamily="18" charset="0"/>
              <a:cs typeface="Times New Roman" panose="02020603050405020304" pitchFamily="18" charset="0"/>
            </a:endParaRPr>
          </a:p>
          <a:p>
            <a:pPr algn="just">
              <a:buFont typeface="Wingdings" pitchFamily="2" charset="2"/>
              <a:buChar char="Ø"/>
            </a:pPr>
            <a:r>
              <a:rPr lang="en-US" sz="2200" dirty="0">
                <a:latin typeface="Times New Roman" panose="02020603050405020304" pitchFamily="18" charset="0"/>
                <a:cs typeface="Times New Roman" panose="02020603050405020304" pitchFamily="18" charset="0"/>
              </a:rPr>
              <a:t>The animal is well-protected by a spirally twisted </a:t>
            </a:r>
            <a:r>
              <a:rPr lang="en-US" sz="2200" b="1" dirty="0">
                <a:latin typeface="Times New Roman" panose="02020603050405020304" pitchFamily="18" charset="0"/>
                <a:cs typeface="Times New Roman" panose="02020603050405020304" pitchFamily="18" charset="0"/>
              </a:rPr>
              <a:t>shell</a:t>
            </a:r>
            <a:r>
              <a:rPr lang="en-US" sz="2200" dirty="0">
                <a:latin typeface="Times New Roman" panose="02020603050405020304" pitchFamily="18" charset="0"/>
                <a:cs typeface="Times New Roman" panose="02020603050405020304" pitchFamily="18" charset="0"/>
              </a:rPr>
              <a:t>. Only the foot and head come out of the shell mouth. The visceral mass lies inside the whorls of the shell.</a:t>
            </a:r>
          </a:p>
          <a:p>
            <a:pPr algn="just">
              <a:buFont typeface="Wingdings" pitchFamily="2" charset="2"/>
              <a:buChar char="Ø"/>
            </a:pPr>
            <a:endParaRPr lang="en-US" sz="2200" dirty="0">
              <a:latin typeface="Times New Roman" panose="02020603050405020304" pitchFamily="18" charset="0"/>
              <a:cs typeface="Times New Roman" panose="02020603050405020304" pitchFamily="18" charset="0"/>
            </a:endParaRPr>
          </a:p>
          <a:p>
            <a:pPr algn="just">
              <a:buFont typeface="Wingdings" pitchFamily="2" charset="2"/>
              <a:buChar char="Ø"/>
            </a:pPr>
            <a:r>
              <a:rPr lang="en-US" sz="2200" dirty="0">
                <a:latin typeface="Times New Roman" panose="02020603050405020304" pitchFamily="18" charset="0"/>
                <a:cs typeface="Times New Roman" panose="02020603050405020304" pitchFamily="18" charset="0"/>
              </a:rPr>
              <a:t>The shell is coiled </a:t>
            </a:r>
            <a:r>
              <a:rPr lang="en-US" sz="2200" dirty="0" err="1">
                <a:latin typeface="Times New Roman" panose="02020603050405020304" pitchFamily="18" charset="0"/>
                <a:cs typeface="Times New Roman" panose="02020603050405020304" pitchFamily="18" charset="0"/>
              </a:rPr>
              <a:t>spiraltly</a:t>
            </a:r>
            <a:r>
              <a:rPr lang="en-US" sz="2200" dirty="0">
                <a:latin typeface="Times New Roman" panose="02020603050405020304" pitchFamily="18" charset="0"/>
                <a:cs typeface="Times New Roman" panose="02020603050405020304" pitchFamily="18" charset="0"/>
              </a:rPr>
              <a:t> o form the apex, body whorl and the penultimate whorl. </a:t>
            </a:r>
            <a:r>
              <a:rPr lang="en-US" sz="2200" b="1" dirty="0">
                <a:latin typeface="Times New Roman" panose="02020603050405020304" pitchFamily="18" charset="0"/>
                <a:cs typeface="Times New Roman" panose="02020603050405020304" pitchFamily="18" charset="0"/>
              </a:rPr>
              <a:t>Suture</a:t>
            </a:r>
            <a:r>
              <a:rPr lang="en-US" sz="2200" dirty="0">
                <a:latin typeface="Times New Roman" panose="02020603050405020304" pitchFamily="18" charset="0"/>
                <a:cs typeface="Times New Roman" panose="02020603050405020304" pitchFamily="18" charset="0"/>
              </a:rPr>
              <a:t> lines are present between the whorls. The shell shows right-hand or dextral coiling</a:t>
            </a:r>
            <a:r>
              <a:rPr lang="en-US" sz="2200" dirty="0"/>
              <a:t>.</a:t>
            </a:r>
          </a:p>
          <a:p>
            <a:pPr>
              <a:buFont typeface="Wingdings" pitchFamily="2" charset="2"/>
              <a:buChar char="Ø"/>
            </a:pP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844824"/>
            <a:ext cx="8280920" cy="3816429"/>
          </a:xfrm>
          <a:prstGeom prst="rect">
            <a:avLst/>
          </a:prstGeom>
        </p:spPr>
        <p:txBody>
          <a:bodyPr wrap="square">
            <a:spAutoFit/>
          </a:bodyPr>
          <a:lstStyle/>
          <a:p>
            <a:pPr algn="just">
              <a:buFont typeface="Wingdings" pitchFamily="2" charset="2"/>
              <a:buChar char="Ø"/>
            </a:pPr>
            <a:r>
              <a:rPr lang="en-US" sz="2200" dirty="0"/>
              <a:t> </a:t>
            </a:r>
            <a:r>
              <a:rPr lang="en-US" sz="2200" dirty="0">
                <a:latin typeface="Times New Roman" panose="02020603050405020304" pitchFamily="18" charset="0"/>
                <a:cs typeface="Times New Roman" panose="02020603050405020304" pitchFamily="18" charset="0"/>
              </a:rPr>
              <a:t>the shell surface shows lines of growth called the </a:t>
            </a:r>
            <a:r>
              <a:rPr lang="en-US" sz="2200" b="1" dirty="0">
                <a:latin typeface="Times New Roman" panose="02020603050405020304" pitchFamily="18" charset="0"/>
                <a:cs typeface="Times New Roman" panose="02020603050405020304" pitchFamily="18" charset="0"/>
              </a:rPr>
              <a:t>varices</a:t>
            </a:r>
            <a:r>
              <a:rPr lang="en-US" sz="2200" dirty="0">
                <a:latin typeface="Times New Roman" panose="02020603050405020304" pitchFamily="18" charset="0"/>
                <a:cs typeface="Times New Roman" panose="02020603050405020304" pitchFamily="18" charset="0"/>
              </a:rPr>
              <a:t>.</a:t>
            </a:r>
          </a:p>
          <a:p>
            <a:pPr algn="just">
              <a:buFont typeface="Wingdings" pitchFamily="2" charset="2"/>
              <a:buChar char="Ø"/>
            </a:pPr>
            <a:endParaRPr lang="en-US" sz="2200" dirty="0">
              <a:latin typeface="Times New Roman" panose="02020603050405020304" pitchFamily="18" charset="0"/>
              <a:cs typeface="Times New Roman" panose="02020603050405020304" pitchFamily="18" charset="0"/>
            </a:endParaRPr>
          </a:p>
          <a:p>
            <a:pPr algn="just">
              <a:buFont typeface="Wingdings" pitchFamily="2" charset="2"/>
              <a:buChar char="Ø"/>
            </a:pPr>
            <a:r>
              <a:rPr lang="en-US" sz="2200" dirty="0">
                <a:latin typeface="Times New Roman" panose="02020603050405020304" pitchFamily="18" charset="0"/>
                <a:cs typeface="Times New Roman" panose="02020603050405020304" pitchFamily="18" charset="0"/>
              </a:rPr>
              <a:t>The unique feature of </a:t>
            </a:r>
            <a:r>
              <a:rPr lang="en-US" sz="2200" i="1" dirty="0" err="1">
                <a:latin typeface="Times New Roman" panose="02020603050405020304" pitchFamily="18" charset="0"/>
                <a:cs typeface="Times New Roman" panose="02020603050405020304" pitchFamily="18" charset="0"/>
              </a:rPr>
              <a:t>Pila</a:t>
            </a:r>
            <a:r>
              <a:rPr lang="en-US" sz="2200" dirty="0">
                <a:latin typeface="Times New Roman" panose="02020603050405020304" pitchFamily="18" charset="0"/>
                <a:cs typeface="Times New Roman" panose="02020603050405020304" pitchFamily="18" charset="0"/>
              </a:rPr>
              <a:t> is the presence of an </a:t>
            </a:r>
            <a:r>
              <a:rPr lang="en-US" sz="2200" b="1" dirty="0">
                <a:latin typeface="Times New Roman" panose="02020603050405020304" pitchFamily="18" charset="0"/>
                <a:cs typeface="Times New Roman" panose="02020603050405020304" pitchFamily="18" charset="0"/>
              </a:rPr>
              <a:t>operculum</a:t>
            </a:r>
            <a:r>
              <a:rPr lang="en-US" sz="2200" dirty="0">
                <a:latin typeface="Times New Roman" panose="02020603050405020304" pitchFamily="18" charset="0"/>
                <a:cs typeface="Times New Roman" panose="02020603050405020304" pitchFamily="18" charset="0"/>
              </a:rPr>
              <a:t>. Operculum is a calcareous anatomical structure which also has concentric lines of growth. </a:t>
            </a:r>
          </a:p>
          <a:p>
            <a:pPr algn="just">
              <a:buFont typeface="Wingdings" pitchFamily="2" charset="2"/>
              <a:buChar char="Ø"/>
            </a:pPr>
            <a:r>
              <a:rPr lang="en-US" sz="2200" dirty="0">
                <a:latin typeface="Times New Roman" panose="02020603050405020304" pitchFamily="18" charset="0"/>
                <a:cs typeface="Times New Roman" panose="02020603050405020304" pitchFamily="18" charset="0"/>
              </a:rPr>
              <a:t>When the snail is inside the shell, it is covered by this structure called an operculum.</a:t>
            </a:r>
          </a:p>
          <a:p>
            <a:pPr algn="just"/>
            <a:r>
              <a:rPr lang="en-US" sz="2200" dirty="0" err="1">
                <a:latin typeface="Times New Roman" panose="02020603050405020304" pitchFamily="18" charset="0"/>
                <a:cs typeface="Times New Roman" panose="02020603050405020304" pitchFamily="18" charset="0"/>
              </a:rPr>
              <a:t>Pila</a:t>
            </a:r>
            <a:r>
              <a:rPr lang="en-US" sz="2200" dirty="0">
                <a:latin typeface="Times New Roman" panose="02020603050405020304" pitchFamily="18" charset="0"/>
                <a:cs typeface="Times New Roman" panose="02020603050405020304" pitchFamily="18" charset="0"/>
              </a:rPr>
              <a:t> respires with the help of the pulmonary sac and </a:t>
            </a:r>
            <a:r>
              <a:rPr lang="en-US" sz="2200" b="1" dirty="0" err="1">
                <a:latin typeface="Times New Roman" panose="02020603050405020304" pitchFamily="18" charset="0"/>
                <a:cs typeface="Times New Roman" panose="02020603050405020304" pitchFamily="18" charset="0"/>
              </a:rPr>
              <a:t>ctenidium</a:t>
            </a:r>
            <a:r>
              <a:rPr lang="en-US" sz="2200" dirty="0">
                <a:latin typeface="Times New Roman" panose="02020603050405020304" pitchFamily="18" charset="0"/>
                <a:cs typeface="Times New Roman" panose="02020603050405020304" pitchFamily="18" charset="0"/>
              </a:rPr>
              <a:t> (gills).</a:t>
            </a:r>
          </a:p>
          <a:p>
            <a:pPr algn="just">
              <a:buFont typeface="Wingdings" pitchFamily="2" charset="2"/>
              <a:buChar char="Ø"/>
            </a:pPr>
            <a:endParaRPr lang="en-US" sz="2200" dirty="0">
              <a:latin typeface="Times New Roman" panose="02020603050405020304" pitchFamily="18" charset="0"/>
              <a:cs typeface="Times New Roman" panose="02020603050405020304" pitchFamily="18" charset="0"/>
            </a:endParaRPr>
          </a:p>
          <a:p>
            <a:pPr algn="just">
              <a:buFont typeface="Wingdings" pitchFamily="2" charset="2"/>
              <a:buChar char="Ø"/>
            </a:pPr>
            <a:r>
              <a:rPr lang="en-US" sz="2200" dirty="0">
                <a:latin typeface="Times New Roman" panose="02020603050405020304" pitchFamily="18" charset="0"/>
                <a:cs typeface="Times New Roman" panose="02020603050405020304" pitchFamily="18" charset="0"/>
              </a:rPr>
              <a:t>It has a heart with the pericardium, and renal organs are also present.</a:t>
            </a:r>
          </a:p>
          <a:p>
            <a:pPr algn="just">
              <a:buFont typeface="Wingdings" pitchFamily="2" charset="2"/>
              <a:buChar char="Ø"/>
            </a:pPr>
            <a:r>
              <a:rPr lang="en-US" sz="2200" dirty="0">
                <a:latin typeface="Times New Roman" panose="02020603050405020304" pitchFamily="18" charset="0"/>
                <a:cs typeface="Times New Roman" panose="02020603050405020304" pitchFamily="18" charset="0"/>
              </a:rPr>
              <a:t>Sexes are separate, and fertilization is internal</a:t>
            </a:r>
            <a:r>
              <a:rPr lang="en-US" sz="2200" dirty="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446697-07B9-D8DA-FE48-C94763FB9830}"/>
              </a:ext>
            </a:extLst>
          </p:cNvPr>
          <p:cNvSpPr txBox="1"/>
          <p:nvPr/>
        </p:nvSpPr>
        <p:spPr>
          <a:xfrm>
            <a:off x="323528" y="2060848"/>
            <a:ext cx="7128792" cy="2031325"/>
          </a:xfrm>
          <a:prstGeom prst="rect">
            <a:avLst/>
          </a:prstGeom>
          <a:noFill/>
        </p:spPr>
        <p:txBody>
          <a:bodyPr wrap="square">
            <a:spAutoFit/>
          </a:bodyPr>
          <a:lstStyle/>
          <a:p>
            <a:r>
              <a:rPr lang="en-IN" dirty="0">
                <a:hlinkClick r:id="rId2"/>
              </a:rPr>
              <a:t>https://sp-uploads.s3.amazonaws.com/uploads/services/3420202/20220324080503_623c262f0602c_phylum_molluscapage1.png</a:t>
            </a:r>
            <a:endParaRPr lang="en-IN" dirty="0"/>
          </a:p>
          <a:p>
            <a:endParaRPr lang="en-IN" dirty="0"/>
          </a:p>
          <a:p>
            <a:r>
              <a:rPr lang="en-IN" dirty="0">
                <a:hlinkClick r:id="rId3"/>
              </a:rPr>
              <a:t>https://d3rw207pwvlq3a.cloudfront.net/attachments/000/125/379/original/image.png?1597177668</a:t>
            </a:r>
            <a:endParaRPr lang="en-IN" dirty="0"/>
          </a:p>
          <a:p>
            <a:endParaRPr lang="en-IN" dirty="0"/>
          </a:p>
        </p:txBody>
      </p:sp>
      <p:sp>
        <p:nvSpPr>
          <p:cNvPr id="4" name="TextBox 3">
            <a:extLst>
              <a:ext uri="{FF2B5EF4-FFF2-40B4-BE49-F238E27FC236}">
                <a16:creationId xmlns:a16="http://schemas.microsoft.com/office/drawing/2014/main" id="{CC6D5830-8D8B-9878-17AA-6438F3A913AF}"/>
              </a:ext>
            </a:extLst>
          </p:cNvPr>
          <p:cNvSpPr txBox="1"/>
          <p:nvPr/>
        </p:nvSpPr>
        <p:spPr>
          <a:xfrm>
            <a:off x="2267744" y="692696"/>
            <a:ext cx="3024336" cy="523220"/>
          </a:xfrm>
          <a:prstGeom prst="rect">
            <a:avLst/>
          </a:prstGeom>
          <a:noFill/>
        </p:spPr>
        <p:txBody>
          <a:bodyPr wrap="square" rtlCol="0">
            <a:spAutoFit/>
          </a:bodyPr>
          <a:lstStyle/>
          <a:p>
            <a:pPr algn="ctr"/>
            <a:r>
              <a:rPr lang="en-IN" sz="2800" dirty="0"/>
              <a:t>References</a:t>
            </a:r>
          </a:p>
        </p:txBody>
      </p:sp>
    </p:spTree>
    <p:extLst>
      <p:ext uri="{BB962C8B-B14F-4D97-AF65-F5344CB8AC3E}">
        <p14:creationId xmlns:p14="http://schemas.microsoft.com/office/powerpoint/2010/main" val="3149782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45A874-24DA-EC41-BA0B-22DC3AB38755}"/>
              </a:ext>
            </a:extLst>
          </p:cNvPr>
          <p:cNvSpPr txBox="1"/>
          <p:nvPr/>
        </p:nvSpPr>
        <p:spPr>
          <a:xfrm>
            <a:off x="2483768" y="2132856"/>
            <a:ext cx="4248472" cy="2308324"/>
          </a:xfrm>
          <a:prstGeom prst="rect">
            <a:avLst/>
          </a:prstGeom>
          <a:noFill/>
        </p:spPr>
        <p:txBody>
          <a:bodyPr wrap="square" rtlCol="0">
            <a:spAutoFit/>
          </a:bodyPr>
          <a:lstStyle/>
          <a:p>
            <a:pPr algn="ctr"/>
            <a:r>
              <a:rPr lang="en-IN" sz="7200" b="1" u="sng" dirty="0"/>
              <a:t>Thank You</a:t>
            </a:r>
          </a:p>
        </p:txBody>
      </p:sp>
    </p:spTree>
    <p:extLst>
      <p:ext uri="{BB962C8B-B14F-4D97-AF65-F5344CB8AC3E}">
        <p14:creationId xmlns:p14="http://schemas.microsoft.com/office/powerpoint/2010/main" val="3788523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11CA6-7966-A8CB-EB46-E450DC38672A}"/>
              </a:ext>
            </a:extLst>
          </p:cNvPr>
          <p:cNvSpPr>
            <a:spLocks noGrp="1"/>
          </p:cNvSpPr>
          <p:nvPr>
            <p:ph type="title"/>
          </p:nvPr>
        </p:nvSpPr>
        <p:spPr>
          <a:xfrm>
            <a:off x="594360" y="764373"/>
            <a:ext cx="7955280" cy="1293028"/>
          </a:xfrm>
        </p:spPr>
        <p:txBody>
          <a:bodyPr/>
          <a:lstStyle/>
          <a:p>
            <a:r>
              <a:rPr lang="en-US" dirty="0"/>
              <a:t>Introduction of Mollusca </a:t>
            </a:r>
            <a:endParaRPr lang="en-IN" dirty="0"/>
          </a:p>
        </p:txBody>
      </p:sp>
      <p:sp>
        <p:nvSpPr>
          <p:cNvPr id="3" name="Content Placeholder 2">
            <a:extLst>
              <a:ext uri="{FF2B5EF4-FFF2-40B4-BE49-F238E27FC236}">
                <a16:creationId xmlns:a16="http://schemas.microsoft.com/office/drawing/2014/main" id="{AC6C8CDC-7A71-9E2F-B8E5-33F8F767CF01}"/>
              </a:ext>
            </a:extLst>
          </p:cNvPr>
          <p:cNvSpPr>
            <a:spLocks noGrp="1"/>
          </p:cNvSpPr>
          <p:nvPr>
            <p:ph idx="1"/>
          </p:nvPr>
        </p:nvSpPr>
        <p:spPr>
          <a:xfrm>
            <a:off x="467544" y="2766060"/>
            <a:ext cx="8082096" cy="2967196"/>
          </a:xfrm>
        </p:spPr>
        <p:txBody>
          <a:bodyPr/>
          <a:lstStyle/>
          <a:p>
            <a:r>
              <a:rPr lang="en-US" dirty="0">
                <a:latin typeface="Times New Roman" panose="02020603050405020304" pitchFamily="18" charset="0"/>
                <a:cs typeface="Times New Roman" panose="02020603050405020304" pitchFamily="18" charset="0"/>
              </a:rPr>
              <a:t>The term Mollusca was coined by Aristotle.</a:t>
            </a:r>
          </a:p>
          <a:p>
            <a:r>
              <a:rPr lang="en-US" dirty="0">
                <a:latin typeface="Times New Roman" panose="02020603050405020304" pitchFamily="18" charset="0"/>
                <a:cs typeface="Times New Roman" panose="02020603050405020304" pitchFamily="18" charset="0"/>
              </a:rPr>
              <a:t>Mollusca were first defined by Cuvier</a:t>
            </a:r>
          </a:p>
          <a:p>
            <a:r>
              <a:rPr lang="en-US" dirty="0">
                <a:latin typeface="Times New Roman" panose="02020603050405020304" pitchFamily="18" charset="0"/>
                <a:cs typeface="Times New Roman" panose="02020603050405020304" pitchFamily="18" charset="0"/>
              </a:rPr>
              <a:t>It is the second-largest phylum</a:t>
            </a:r>
          </a:p>
          <a:p>
            <a:r>
              <a:rPr lang="en-US" dirty="0">
                <a:latin typeface="Times New Roman" panose="02020603050405020304" pitchFamily="18" charset="0"/>
                <a:cs typeface="Times New Roman" panose="02020603050405020304" pitchFamily="18" charset="0"/>
              </a:rPr>
              <a:t>Malacology is the study of molluscans.</a:t>
            </a:r>
          </a:p>
          <a:p>
            <a:r>
              <a:rPr lang="en-US" dirty="0">
                <a:latin typeface="Times New Roman" panose="02020603050405020304" pitchFamily="18" charset="0"/>
                <a:cs typeface="Times New Roman" panose="02020603050405020304" pitchFamily="18" charset="0"/>
              </a:rPr>
              <a:t>Conchology is the study of cells.</a:t>
            </a:r>
          </a:p>
          <a:p>
            <a:r>
              <a:rPr lang="en-US" dirty="0">
                <a:latin typeface="Times New Roman" panose="02020603050405020304" pitchFamily="18" charset="0"/>
                <a:cs typeface="Times New Roman" panose="02020603050405020304" pitchFamily="18" charset="0"/>
              </a:rPr>
              <a:t>Molluscans came into existence in the early Cambrian period.</a:t>
            </a:r>
          </a:p>
        </p:txBody>
      </p:sp>
    </p:spTree>
    <p:extLst>
      <p:ext uri="{BB962C8B-B14F-4D97-AF65-F5344CB8AC3E}">
        <p14:creationId xmlns:p14="http://schemas.microsoft.com/office/powerpoint/2010/main" val="2282312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764373"/>
            <a:ext cx="7416824" cy="1293028"/>
          </a:xfrm>
        </p:spPr>
        <p:txBody>
          <a:bodyPr/>
          <a:lstStyle/>
          <a:p>
            <a:pPr algn="ctr"/>
            <a:r>
              <a:rPr lang="en-US" dirty="0">
                <a:latin typeface="Times New Roman" panose="02020603050405020304" pitchFamily="18" charset="0"/>
                <a:cs typeface="Times New Roman" panose="02020603050405020304" pitchFamily="18" charset="0"/>
              </a:rPr>
              <a:t>General characters </a:t>
            </a:r>
          </a:p>
        </p:txBody>
      </p:sp>
      <p:sp>
        <p:nvSpPr>
          <p:cNvPr id="3" name="Content Placeholder 2"/>
          <p:cNvSpPr>
            <a:spLocks noGrp="1"/>
          </p:cNvSpPr>
          <p:nvPr>
            <p:ph idx="1"/>
          </p:nvPr>
        </p:nvSpPr>
        <p:spPr/>
        <p:txBody>
          <a:bodyPr>
            <a:normAutofit/>
          </a:bodyPr>
          <a:lstStyle/>
          <a:p>
            <a:pPr algn="just"/>
            <a:r>
              <a:rPr lang="en-US" dirty="0">
                <a:latin typeface="Times New Roman" panose="02020603050405020304" pitchFamily="18" charset="0"/>
                <a:cs typeface="Times New Roman" panose="02020603050405020304" pitchFamily="18" charset="0"/>
              </a:rPr>
              <a:t>1. Habitat: They are mostly marine. Many, however, occur in fresh water, and some even in damp soil.</a:t>
            </a:r>
          </a:p>
          <a:p>
            <a:pPr algn="just"/>
            <a:r>
              <a:rPr lang="en-US" dirty="0">
                <a:latin typeface="Times New Roman" panose="02020603050405020304" pitchFamily="18" charset="0"/>
                <a:cs typeface="Times New Roman" panose="02020603050405020304" pitchFamily="18" charset="0"/>
              </a:rPr>
              <a:t> 2. Body Form: The body of a Mollusca is un-segmented with a distinct head, muscular foot and visceral hump. </a:t>
            </a:r>
            <a:r>
              <a:rPr lang="en-US" dirty="0" err="1">
                <a:latin typeface="Times New Roman" panose="02020603050405020304" pitchFamily="18" charset="0"/>
                <a:cs typeface="Times New Roman" panose="02020603050405020304" pitchFamily="18" charset="0"/>
              </a:rPr>
              <a:t>Neopilina</a:t>
            </a:r>
            <a:r>
              <a:rPr lang="en-US" dirty="0">
                <a:latin typeface="Times New Roman" panose="02020603050405020304" pitchFamily="18" charset="0"/>
                <a:cs typeface="Times New Roman" panose="02020603050405020304" pitchFamily="18" charset="0"/>
              </a:rPr>
              <a:t> is a segmented Mollusca.</a:t>
            </a:r>
          </a:p>
          <a:p>
            <a:pPr algn="just"/>
            <a:r>
              <a:rPr lang="en-US" dirty="0">
                <a:latin typeface="Times New Roman" panose="02020603050405020304" pitchFamily="18" charset="0"/>
                <a:cs typeface="Times New Roman" panose="02020603050405020304" pitchFamily="18" charset="0"/>
              </a:rPr>
              <a:t> 3. Symmetry: They usually show bilateral symmetry. In some Mollusca like </a:t>
            </a:r>
            <a:r>
              <a:rPr lang="en-US" dirty="0" err="1">
                <a:latin typeface="Times New Roman" panose="02020603050405020304" pitchFamily="18" charset="0"/>
                <a:cs typeface="Times New Roman" panose="02020603050405020304" pitchFamily="18" charset="0"/>
              </a:rPr>
              <a:t>Pila</a:t>
            </a:r>
            <a:r>
              <a:rPr lang="en-US" dirty="0">
                <a:latin typeface="Times New Roman" panose="02020603050405020304" pitchFamily="18" charset="0"/>
                <a:cs typeface="Times New Roman" panose="02020603050405020304" pitchFamily="18" charset="0"/>
              </a:rPr>
              <a:t>, due to torsion (twisting) during growth, the adults become asymmetrical.</a:t>
            </a:r>
          </a:p>
          <a:p>
            <a:pPr algn="just"/>
            <a:r>
              <a:rPr lang="en-US" dirty="0">
                <a:latin typeface="Times New Roman" panose="02020603050405020304" pitchFamily="18" charset="0"/>
                <a:cs typeface="Times New Roman" panose="02020603050405020304" pitchFamily="18" charset="0"/>
              </a:rPr>
              <a:t> 4. Shell: Shell is secreted by the mantle. It is made up of calcium carbonate. Shell may be external (e.g., most of Mollusca), internal (e.g., slug, cuttlefish, squid), or absent (e.g., Octopus)</a:t>
            </a:r>
            <a:r>
              <a:rPr lang="en-US" sz="2000" dirty="0">
                <a:latin typeface="Times New Roman" panose="02020603050405020304" pitchFamily="18" charset="0"/>
                <a:cs typeface="Times New Roman" panose="02020603050405020304" pitchFamily="18"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364570"/>
            <a:ext cx="8676456" cy="5016758"/>
          </a:xfrm>
          <a:prstGeom prst="rect">
            <a:avLst/>
          </a:prstGeom>
        </p:spPr>
        <p:txBody>
          <a:bodyPr wrap="square">
            <a:spAutoFit/>
          </a:bodyPr>
          <a:lstStyle/>
          <a:p>
            <a:pPr algn="just"/>
            <a:r>
              <a:rPr lang="en-US" sz="2000" dirty="0">
                <a:latin typeface="Times New Roman" panose="02020603050405020304" pitchFamily="18" charset="0"/>
                <a:cs typeface="Times New Roman" panose="02020603050405020304" pitchFamily="18" charset="0"/>
              </a:rPr>
              <a:t>5. Mantle (Pallium): It is a thin, fleshy fold of dorsal body wall more or less covering the body. It encloses a space, which is called the mantle cavity (= pallial cavity).</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 6. Body wall: Single layered epidermis is usually ciliated. Muscles are un-striped and occur in bundles</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7. Body cavity: Coelom is greatly reduced. It is restricted to the pericardial cavity (space around the fieart), and to small spaces within kidneys and gonads (testes and ovaries). Spaces amongst the viscera (soft organs) contain blood and form haemocoel.</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 8. Digestive tract: It is complete. </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 9. Blood vascular system: It is open type. It includes dorsal heart, arteries that open into sinuses; (spaces) and veins.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760" y="1124744"/>
            <a:ext cx="8892480" cy="5509200"/>
          </a:xfrm>
          <a:prstGeom prst="rect">
            <a:avLst/>
          </a:prstGeom>
        </p:spPr>
        <p:txBody>
          <a:bodyPr wrap="square">
            <a:spAutoFit/>
          </a:bodyPr>
          <a:lstStyle/>
          <a:p>
            <a:pPr algn="just"/>
            <a:r>
              <a:rPr lang="en-US" sz="2200" dirty="0"/>
              <a:t>10</a:t>
            </a:r>
            <a:r>
              <a:rPr lang="en-US" sz="2200" dirty="0">
                <a:latin typeface="Times New Roman" panose="02020603050405020304" pitchFamily="18" charset="0"/>
                <a:cs typeface="Times New Roman" panose="02020603050405020304" pitchFamily="18" charset="0"/>
              </a:rPr>
              <a:t>. Respiratory organs: These are gills (</a:t>
            </a:r>
            <a:r>
              <a:rPr lang="en-US" sz="2200" dirty="0" err="1">
                <a:latin typeface="Times New Roman" panose="02020603050405020304" pitchFamily="18" charset="0"/>
                <a:cs typeface="Times New Roman" panose="02020603050405020304" pitchFamily="18" charset="0"/>
              </a:rPr>
              <a:t>cteoidia</a:t>
            </a:r>
            <a:r>
              <a:rPr lang="en-US" sz="2200" dirty="0">
                <a:latin typeface="Times New Roman" panose="02020603050405020304" pitchFamily="18" charset="0"/>
                <a:cs typeface="Times New Roman" panose="02020603050405020304" pitchFamily="18" charset="0"/>
              </a:rPr>
              <a:t>). Mantle and pulmonary </a:t>
            </a:r>
            <a:r>
              <a:rPr lang="en-US" sz="2200" dirty="0" err="1">
                <a:latin typeface="Times New Roman" panose="02020603050405020304" pitchFamily="18" charset="0"/>
                <a:cs typeface="Times New Roman" panose="02020603050405020304" pitchFamily="18" charset="0"/>
              </a:rPr>
              <a:t>sae</a:t>
            </a:r>
            <a:r>
              <a:rPr lang="en-US" sz="2200" dirty="0">
                <a:latin typeface="Times New Roman" panose="02020603050405020304" pitchFamily="18" charset="0"/>
                <a:cs typeface="Times New Roman" panose="02020603050405020304" pitchFamily="18" charset="0"/>
              </a:rPr>
              <a:t> (in semiterrestrial form).</a:t>
            </a:r>
          </a:p>
          <a:p>
            <a:pPr algn="just"/>
            <a:endParaRPr lang="en-US"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11. Excretory organs: Excretory organs are one or two pairs of sac- like kidneys. Gills are also excretory in function. Ammonia is chief excretory matter.</a:t>
            </a:r>
          </a:p>
          <a:p>
            <a:pPr algn="just"/>
            <a:endParaRPr lang="en-US"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12. Nervous System: The nervous system comprises paired cerebral, pleural, pedal and visceral ganglia joined by the nerve connectives and commissures. Connectives connect dissimilar ganglia; however, commissures connect similar ganglia</a:t>
            </a:r>
          </a:p>
          <a:p>
            <a:pPr algn="just"/>
            <a:endParaRPr lang="en-US"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 13. Sense Organs: In many </a:t>
            </a:r>
            <a:r>
              <a:rPr lang="en-US" sz="2200" dirty="0" err="1">
                <a:latin typeface="Times New Roman" panose="02020603050405020304" pitchFamily="18" charset="0"/>
                <a:cs typeface="Times New Roman" panose="02020603050405020304" pitchFamily="18" charset="0"/>
              </a:rPr>
              <a:t>molluscas</a:t>
            </a:r>
            <a:r>
              <a:rPr lang="en-US" sz="2200" dirty="0">
                <a:latin typeface="Times New Roman" panose="02020603050405020304" pitchFamily="18" charset="0"/>
                <a:cs typeface="Times New Roman" panose="02020603050405020304" pitchFamily="18" charset="0"/>
              </a:rPr>
              <a:t>, eyes are present over stalks called ommatophores. Statocysts (balancing organs) may be present. </a:t>
            </a:r>
            <a:r>
              <a:rPr lang="en-US" sz="2200" dirty="0" err="1">
                <a:latin typeface="Times New Roman" panose="02020603050405020304" pitchFamily="18" charset="0"/>
                <a:cs typeface="Times New Roman" panose="02020603050405020304" pitchFamily="18" charset="0"/>
              </a:rPr>
              <a:t>Osphradium</a:t>
            </a:r>
            <a:r>
              <a:rPr lang="en-US" sz="2200" dirty="0">
                <a:latin typeface="Times New Roman" panose="02020603050405020304" pitchFamily="18" charset="0"/>
                <a:cs typeface="Times New Roman" panose="02020603050405020304" pitchFamily="18" charset="0"/>
              </a:rPr>
              <a:t> is present in some molluscs for testing chemical and physical nature of water.</a:t>
            </a:r>
          </a:p>
          <a:p>
            <a:r>
              <a:rPr lang="en-US" sz="2200"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532" y="1772816"/>
            <a:ext cx="8424936" cy="3816429"/>
          </a:xfrm>
          <a:prstGeom prst="rect">
            <a:avLst/>
          </a:prstGeom>
        </p:spPr>
        <p:txBody>
          <a:bodyPr wrap="square">
            <a:spAutoFit/>
          </a:bodyPr>
          <a:lstStyle/>
          <a:p>
            <a:pPr algn="just"/>
            <a:r>
              <a:rPr lang="en-US" sz="2200" dirty="0">
                <a:latin typeface="Times New Roman" panose="02020603050405020304" pitchFamily="18" charset="0"/>
                <a:cs typeface="Times New Roman" panose="02020603050405020304" pitchFamily="18" charset="0"/>
              </a:rPr>
              <a:t>14. Sexes: The sexes are generally separate but some are hermaphrodite.</a:t>
            </a:r>
          </a:p>
          <a:p>
            <a:pPr algn="just"/>
            <a:r>
              <a:rPr lang="en-US" sz="2200" dirty="0">
                <a:latin typeface="Times New Roman" panose="02020603050405020304" pitchFamily="18" charset="0"/>
                <a:cs typeface="Times New Roman" panose="02020603050405020304" pitchFamily="18" charset="0"/>
              </a:rPr>
              <a:t> </a:t>
            </a:r>
          </a:p>
          <a:p>
            <a:pPr algn="just"/>
            <a:r>
              <a:rPr lang="en-US" sz="2200" dirty="0">
                <a:latin typeface="Times New Roman" panose="02020603050405020304" pitchFamily="18" charset="0"/>
                <a:cs typeface="Times New Roman" panose="02020603050405020304" pitchFamily="18" charset="0"/>
              </a:rPr>
              <a:t>15. Development: They are oviparous. The development is either direct or indirect (metamorphosis). When the development is indirect it includes a characteristic larva, liger, </a:t>
            </a:r>
            <a:r>
              <a:rPr lang="en-US" sz="2200" dirty="0" err="1">
                <a:latin typeface="Times New Roman" panose="02020603050405020304" pitchFamily="18" charset="0"/>
                <a:cs typeface="Times New Roman" panose="02020603050405020304" pitchFamily="18" charset="0"/>
              </a:rPr>
              <a:t>trochophore</a:t>
            </a:r>
            <a:r>
              <a:rPr lang="en-US" sz="2200" dirty="0">
                <a:latin typeface="Times New Roman" panose="02020603050405020304" pitchFamily="18" charset="0"/>
                <a:cs typeface="Times New Roman" panose="02020603050405020304" pitchFamily="18" charset="0"/>
              </a:rPr>
              <a:t> or </a:t>
            </a:r>
            <a:r>
              <a:rPr lang="en-US" sz="2200" dirty="0" err="1">
                <a:latin typeface="Times New Roman" panose="02020603050405020304" pitchFamily="18" charset="0"/>
                <a:cs typeface="Times New Roman" panose="02020603050405020304" pitchFamily="18" charset="0"/>
              </a:rPr>
              <a:t>glochidium</a:t>
            </a:r>
            <a:r>
              <a:rPr lang="en-US" sz="2200" dirty="0">
                <a:latin typeface="Times New Roman" panose="02020603050405020304" pitchFamily="18" charset="0"/>
                <a:cs typeface="Times New Roman" panose="02020603050405020304" pitchFamily="18" charset="0"/>
              </a:rPr>
              <a:t>. Asexual reproduction is absent.</a:t>
            </a:r>
          </a:p>
          <a:p>
            <a:pPr algn="just"/>
            <a:r>
              <a:rPr lang="en-US" sz="2200" dirty="0">
                <a:latin typeface="Times New Roman" panose="02020603050405020304" pitchFamily="18" charset="0"/>
                <a:cs typeface="Times New Roman" panose="02020603050405020304" pitchFamily="18" charset="0"/>
              </a:rPr>
              <a:t> Unique Features:</a:t>
            </a:r>
          </a:p>
          <a:p>
            <a:pPr algn="just"/>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a:t>
            </a:r>
            <a:r>
              <a:rPr lang="en-US" sz="2200" dirty="0">
                <a:latin typeface="Times New Roman" panose="02020603050405020304" pitchFamily="18" charset="0"/>
                <a:cs typeface="Times New Roman" panose="02020603050405020304" pitchFamily="18" charset="0"/>
              </a:rPr>
              <a:t>) Mantle covers the body,</a:t>
            </a:r>
          </a:p>
          <a:p>
            <a:pPr algn="just"/>
            <a:r>
              <a:rPr lang="en-US" sz="2200" dirty="0">
                <a:latin typeface="Times New Roman" panose="02020603050405020304" pitchFamily="18" charset="0"/>
                <a:cs typeface="Times New Roman" panose="02020603050405020304" pitchFamily="18" charset="0"/>
              </a:rPr>
              <a:t> (ii) Mantle may be surrounded by shell,</a:t>
            </a:r>
          </a:p>
          <a:p>
            <a:pPr algn="just"/>
            <a:r>
              <a:rPr lang="en-US" sz="2200" dirty="0">
                <a:latin typeface="Times New Roman" panose="02020603050405020304" pitchFamily="18" charset="0"/>
                <a:cs typeface="Times New Roman" panose="02020603050405020304" pitchFamily="18" charset="0"/>
              </a:rPr>
              <a:t>  (iii) Nervous system consists of cerebral, visceral, pleural and pedal ganglia</a:t>
            </a:r>
            <a:r>
              <a:rPr lang="en-US" sz="2200" dirty="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A1A25B-8214-B64F-0997-1ECA8F9BC1C4}"/>
              </a:ext>
            </a:extLst>
          </p:cNvPr>
          <p:cNvPicPr>
            <a:picLocks noChangeAspect="1"/>
          </p:cNvPicPr>
          <p:nvPr/>
        </p:nvPicPr>
        <p:blipFill>
          <a:blip r:embed="rId2"/>
          <a:stretch>
            <a:fillRect/>
          </a:stretch>
        </p:blipFill>
        <p:spPr>
          <a:xfrm>
            <a:off x="0" y="0"/>
            <a:ext cx="9144000" cy="6764270"/>
          </a:xfrm>
          <a:prstGeom prst="rect">
            <a:avLst/>
          </a:prstGeom>
        </p:spPr>
      </p:pic>
    </p:spTree>
    <p:extLst>
      <p:ext uri="{BB962C8B-B14F-4D97-AF65-F5344CB8AC3E}">
        <p14:creationId xmlns:p14="http://schemas.microsoft.com/office/powerpoint/2010/main" val="1940714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764704"/>
            <a:ext cx="7632848" cy="720080"/>
          </a:xfrm>
        </p:spPr>
        <p:txBody>
          <a:bodyPr>
            <a:noAutofit/>
          </a:bodyPr>
          <a:lstStyle/>
          <a:p>
            <a:r>
              <a:rPr lang="en-US" sz="4000" dirty="0"/>
              <a:t>Pila –external characters</a:t>
            </a:r>
          </a:p>
        </p:txBody>
      </p:sp>
      <p:sp>
        <p:nvSpPr>
          <p:cNvPr id="3" name="Rectangle 2"/>
          <p:cNvSpPr/>
          <p:nvPr/>
        </p:nvSpPr>
        <p:spPr>
          <a:xfrm>
            <a:off x="0" y="1340768"/>
            <a:ext cx="9144000" cy="5201424"/>
          </a:xfrm>
          <a:prstGeom prst="rect">
            <a:avLst/>
          </a:prstGeom>
        </p:spPr>
        <p:txBody>
          <a:bodyPr wrap="square">
            <a:spAutoFit/>
          </a:bodyPr>
          <a:lstStyle/>
          <a:p>
            <a:pPr algn="just"/>
            <a:endParaRPr lang="en-US" sz="2400" dirty="0"/>
          </a:p>
          <a:p>
            <a:pPr algn="just">
              <a:buFont typeface="Wingdings" pitchFamily="2" charset="2"/>
              <a:buChar char="Ø"/>
            </a:pPr>
            <a:r>
              <a:rPr lang="en-US" sz="2200" dirty="0">
                <a:latin typeface="Times New Roman" panose="02020603050405020304" pitchFamily="18" charset="0"/>
                <a:cs typeface="Times New Roman" panose="02020603050405020304" pitchFamily="18" charset="0"/>
              </a:rPr>
              <a:t>They are molluscs and thus have a soft and unsegmented body. Their body can be </a:t>
            </a:r>
            <a:r>
              <a:rPr lang="en-US" sz="2200" dirty="0" err="1">
                <a:latin typeface="Times New Roman" panose="02020603050405020304" pitchFamily="18" charset="0"/>
                <a:cs typeface="Times New Roman" panose="02020603050405020304" pitchFamily="18" charset="0"/>
              </a:rPr>
              <a:t>regionated</a:t>
            </a:r>
            <a:r>
              <a:rPr lang="en-US" sz="2200" dirty="0">
                <a:latin typeface="Times New Roman" panose="02020603050405020304" pitchFamily="18" charset="0"/>
                <a:cs typeface="Times New Roman" panose="02020603050405020304" pitchFamily="18" charset="0"/>
              </a:rPr>
              <a:t> into the head, visceral mass and foot.</a:t>
            </a:r>
          </a:p>
          <a:p>
            <a:pPr algn="just"/>
            <a:endParaRPr lang="en-US" sz="2200" dirty="0">
              <a:latin typeface="Times New Roman" panose="02020603050405020304" pitchFamily="18" charset="0"/>
              <a:cs typeface="Times New Roman" panose="02020603050405020304" pitchFamily="18" charset="0"/>
            </a:endParaRPr>
          </a:p>
          <a:p>
            <a:pPr algn="just">
              <a:buFont typeface="Wingdings" pitchFamily="2" charset="2"/>
              <a:buChar char="Ø"/>
            </a:pPr>
            <a:r>
              <a:rPr lang="en-US" sz="2200" dirty="0">
                <a:latin typeface="Times New Roman" panose="02020603050405020304" pitchFamily="18" charset="0"/>
                <a:cs typeface="Times New Roman" panose="02020603050405020304" pitchFamily="18" charset="0"/>
              </a:rPr>
              <a:t>The head has two pairs of tentacles, one pair of eyes, a ventral slit-like mouth or aperture and nuchal lobes.</a:t>
            </a:r>
          </a:p>
          <a:p>
            <a:pPr algn="just">
              <a:buFont typeface="Wingdings" pitchFamily="2" charset="2"/>
              <a:buChar char="Ø"/>
            </a:pPr>
            <a:endParaRPr lang="en-US" sz="2200" dirty="0">
              <a:latin typeface="Times New Roman" panose="02020603050405020304" pitchFamily="18" charset="0"/>
              <a:cs typeface="Times New Roman" panose="02020603050405020304" pitchFamily="18" charset="0"/>
            </a:endParaRPr>
          </a:p>
          <a:p>
            <a:pPr algn="just">
              <a:buFont typeface="Wingdings" pitchFamily="2" charset="2"/>
              <a:buChar char="Ø"/>
            </a:pPr>
            <a:r>
              <a:rPr lang="en-US" sz="2200" dirty="0">
                <a:latin typeface="Times New Roman" panose="02020603050405020304" pitchFamily="18" charset="0"/>
                <a:cs typeface="Times New Roman" panose="02020603050405020304" pitchFamily="18" charset="0"/>
              </a:rPr>
              <a:t>Apple snails are found in various </a:t>
            </a:r>
            <a:r>
              <a:rPr lang="en-US" sz="2200" dirty="0" err="1">
                <a:latin typeface="Times New Roman" panose="02020603050405020304" pitchFamily="18" charset="0"/>
                <a:cs typeface="Times New Roman" panose="02020603050405020304" pitchFamily="18" charset="0"/>
              </a:rPr>
              <a:t>colours</a:t>
            </a:r>
            <a:r>
              <a:rPr lang="en-US" sz="2200" dirty="0">
                <a:latin typeface="Times New Roman" panose="02020603050405020304" pitchFamily="18" charset="0"/>
                <a:cs typeface="Times New Roman" panose="02020603050405020304" pitchFamily="18" charset="0"/>
              </a:rPr>
              <a:t>. They are typically globose in shape and are brown or lemon-yellow in colour.</a:t>
            </a:r>
          </a:p>
          <a:p>
            <a:pPr algn="just">
              <a:buFont typeface="Wingdings" pitchFamily="2" charset="2"/>
              <a:buChar char="Ø"/>
            </a:pPr>
            <a:endParaRPr lang="en-US" sz="2200" dirty="0">
              <a:latin typeface="Times New Roman" panose="02020603050405020304" pitchFamily="18" charset="0"/>
              <a:cs typeface="Times New Roman" panose="02020603050405020304" pitchFamily="18" charset="0"/>
            </a:endParaRPr>
          </a:p>
          <a:p>
            <a:pPr algn="just">
              <a:buFont typeface="Wingdings" pitchFamily="2" charset="2"/>
              <a:buChar char="Ø"/>
            </a:pPr>
            <a:r>
              <a:rPr lang="en-US" sz="2200" dirty="0">
                <a:latin typeface="Times New Roman" panose="02020603050405020304" pitchFamily="18" charset="0"/>
                <a:cs typeface="Times New Roman" panose="02020603050405020304" pitchFamily="18" charset="0"/>
              </a:rPr>
              <a:t>In the shell, the outer margin of the aperture is called an </a:t>
            </a:r>
            <a:r>
              <a:rPr lang="en-US" sz="2200" b="1" dirty="0">
                <a:latin typeface="Times New Roman" panose="02020603050405020304" pitchFamily="18" charset="0"/>
                <a:cs typeface="Times New Roman" panose="02020603050405020304" pitchFamily="18" charset="0"/>
              </a:rPr>
              <a:t>outer lip,</a:t>
            </a:r>
            <a:r>
              <a:rPr lang="en-US" sz="2200" dirty="0">
                <a:latin typeface="Times New Roman" panose="02020603050405020304" pitchFamily="18" charset="0"/>
                <a:cs typeface="Times New Roman" panose="02020603050405020304" pitchFamily="18" charset="0"/>
              </a:rPr>
              <a:t> and the inner margin is called the </a:t>
            </a:r>
            <a:r>
              <a:rPr lang="en-US" sz="2200" b="1" dirty="0">
                <a:latin typeface="Times New Roman" panose="02020603050405020304" pitchFamily="18" charset="0"/>
                <a:cs typeface="Times New Roman" panose="02020603050405020304" pitchFamily="18" charset="0"/>
              </a:rPr>
              <a:t>columellar</a:t>
            </a:r>
            <a:r>
              <a:rPr lang="en-US" sz="2200" dirty="0">
                <a:latin typeface="Times New Roman" panose="02020603050405020304" pitchFamily="18" charset="0"/>
                <a:cs typeface="Times New Roman" panose="02020603050405020304" pitchFamily="18" charset="0"/>
              </a:rPr>
              <a:t> or inner lip.</a:t>
            </a:r>
          </a:p>
          <a:p>
            <a:pPr algn="just"/>
            <a:endParaRPr lang="en-US" sz="2200" dirty="0">
              <a:latin typeface="Times New Roman" panose="02020603050405020304" pitchFamily="18" charset="0"/>
              <a:cs typeface="Times New Roman" panose="02020603050405020304" pitchFamily="18" charset="0"/>
            </a:endParaRPr>
          </a:p>
          <a:p>
            <a:pPr algn="just">
              <a:buFont typeface="Wingdings" pitchFamily="2" charset="2"/>
              <a:buChar char="Ø"/>
            </a:pPr>
            <a:r>
              <a:rPr lang="en-US" sz="2200" dirty="0">
                <a:latin typeface="Times New Roman" panose="02020603050405020304" pitchFamily="18" charset="0"/>
                <a:cs typeface="Times New Roman" panose="02020603050405020304" pitchFamily="18" charset="0"/>
              </a:rPr>
              <a:t>The </a:t>
            </a:r>
            <a:r>
              <a:rPr lang="en-US" sz="2200" b="1" dirty="0">
                <a:latin typeface="Times New Roman" panose="02020603050405020304" pitchFamily="18" charset="0"/>
                <a:cs typeface="Times New Roman" panose="02020603050405020304" pitchFamily="18" charset="0"/>
              </a:rPr>
              <a:t>foot</a:t>
            </a:r>
            <a:r>
              <a:rPr lang="en-US" sz="2200" dirty="0">
                <a:latin typeface="Times New Roman" panose="02020603050405020304" pitchFamily="18" charset="0"/>
                <a:cs typeface="Times New Roman" panose="02020603050405020304" pitchFamily="18" charset="0"/>
              </a:rPr>
              <a:t> is a broad, flat, ventral and roughly triangular structure attached to the operculum.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B8FA2F-6833-83D9-046F-AD095BBADDE4}"/>
              </a:ext>
            </a:extLst>
          </p:cNvPr>
          <p:cNvPicPr>
            <a:picLocks noChangeAspect="1"/>
          </p:cNvPicPr>
          <p:nvPr/>
        </p:nvPicPr>
        <p:blipFill>
          <a:blip r:embed="rId2"/>
          <a:stretch>
            <a:fillRect/>
          </a:stretch>
        </p:blipFill>
        <p:spPr>
          <a:xfrm>
            <a:off x="298648" y="1700808"/>
            <a:ext cx="8147248" cy="4680520"/>
          </a:xfrm>
          <a:prstGeom prst="rect">
            <a:avLst/>
          </a:prstGeom>
        </p:spPr>
      </p:pic>
      <p:sp>
        <p:nvSpPr>
          <p:cNvPr id="2" name="Title 1">
            <a:extLst>
              <a:ext uri="{FF2B5EF4-FFF2-40B4-BE49-F238E27FC236}">
                <a16:creationId xmlns:a16="http://schemas.microsoft.com/office/drawing/2014/main" id="{3639C42E-AEE2-43A6-6550-52B163704E8A}"/>
              </a:ext>
            </a:extLst>
          </p:cNvPr>
          <p:cNvSpPr>
            <a:spLocks noGrp="1"/>
          </p:cNvSpPr>
          <p:nvPr>
            <p:ph type="title"/>
          </p:nvPr>
        </p:nvSpPr>
        <p:spPr>
          <a:xfrm>
            <a:off x="457200" y="704088"/>
            <a:ext cx="8305800" cy="852704"/>
          </a:xfrm>
        </p:spPr>
        <p:txBody>
          <a:bodyPr/>
          <a:lstStyle/>
          <a:p>
            <a:r>
              <a:rPr lang="en-IN" dirty="0"/>
              <a:t>External Characters of Pila</a:t>
            </a:r>
          </a:p>
        </p:txBody>
      </p:sp>
    </p:spTree>
    <p:extLst>
      <p:ext uri="{BB962C8B-B14F-4D97-AF65-F5344CB8AC3E}">
        <p14:creationId xmlns:p14="http://schemas.microsoft.com/office/powerpoint/2010/main" val="2597514221"/>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Vapor Trail</Template>
  <TotalTime>161</TotalTime>
  <Words>980</Words>
  <Application>Microsoft Office PowerPoint</Application>
  <PresentationFormat>On-screen Show (4:3)</PresentationFormat>
  <Paragraphs>74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Century Gothic</vt:lpstr>
      <vt:lpstr>Times New Roman</vt:lpstr>
      <vt:lpstr>Wingdings</vt:lpstr>
      <vt:lpstr>Vapor Trail</vt:lpstr>
      <vt:lpstr>Mollusca  </vt:lpstr>
      <vt:lpstr>Introduction of Mollusca </vt:lpstr>
      <vt:lpstr>General characters </vt:lpstr>
      <vt:lpstr>PowerPoint Presentation</vt:lpstr>
      <vt:lpstr>PowerPoint Presentation</vt:lpstr>
      <vt:lpstr>PowerPoint Presentation</vt:lpstr>
      <vt:lpstr>PowerPoint Presentation</vt:lpstr>
      <vt:lpstr>Pila –external characters</vt:lpstr>
      <vt:lpstr>External Characters of Pila</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Mollusca</dc:title>
  <dc:creator>HP</dc:creator>
  <cp:lastModifiedBy>yogesh kayande</cp:lastModifiedBy>
  <cp:revision>23</cp:revision>
  <dcterms:created xsi:type="dcterms:W3CDTF">2024-07-11T06:52:33Z</dcterms:created>
  <dcterms:modified xsi:type="dcterms:W3CDTF">2024-07-18T05:37:31Z</dcterms:modified>
</cp:coreProperties>
</file>