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E6966-428A-45D2-984F-819CFE1B5A85}" type="datetimeFigureOut">
              <a:rPr lang="en-US" smtClean="0"/>
              <a:pPr/>
              <a:t>17/08/2020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2F667-8142-4210-9063-A9C6B7E7BA7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E6966-428A-45D2-984F-819CFE1B5A85}" type="datetimeFigureOut">
              <a:rPr lang="en-US" smtClean="0"/>
              <a:pPr/>
              <a:t>17/08/2020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2F667-8142-4210-9063-A9C6B7E7BA7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E6966-428A-45D2-984F-819CFE1B5A85}" type="datetimeFigureOut">
              <a:rPr lang="en-US" smtClean="0"/>
              <a:pPr/>
              <a:t>17/08/2020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2F667-8142-4210-9063-A9C6B7E7BA7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E6966-428A-45D2-984F-819CFE1B5A85}" type="datetimeFigureOut">
              <a:rPr lang="en-US" smtClean="0"/>
              <a:pPr/>
              <a:t>17/08/2020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2F667-8142-4210-9063-A9C6B7E7BA7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E6966-428A-45D2-984F-819CFE1B5A85}" type="datetimeFigureOut">
              <a:rPr lang="en-US" smtClean="0"/>
              <a:pPr/>
              <a:t>17/08/2020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2F667-8142-4210-9063-A9C6B7E7BA7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E6966-428A-45D2-984F-819CFE1B5A85}" type="datetimeFigureOut">
              <a:rPr lang="en-US" smtClean="0"/>
              <a:pPr/>
              <a:t>17/08/2020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2F667-8142-4210-9063-A9C6B7E7BA7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E6966-428A-45D2-984F-819CFE1B5A85}" type="datetimeFigureOut">
              <a:rPr lang="en-US" smtClean="0"/>
              <a:pPr/>
              <a:t>17/08/2020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2F667-8142-4210-9063-A9C6B7E7BA7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E6966-428A-45D2-984F-819CFE1B5A85}" type="datetimeFigureOut">
              <a:rPr lang="en-US" smtClean="0"/>
              <a:pPr/>
              <a:t>17/08/2020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2F667-8142-4210-9063-A9C6B7E7BA7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E6966-428A-45D2-984F-819CFE1B5A85}" type="datetimeFigureOut">
              <a:rPr lang="en-US" smtClean="0"/>
              <a:pPr/>
              <a:t>17/08/2020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2F667-8142-4210-9063-A9C6B7E7BA7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E6966-428A-45D2-984F-819CFE1B5A85}" type="datetimeFigureOut">
              <a:rPr lang="en-US" smtClean="0"/>
              <a:pPr/>
              <a:t>17/08/2020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2F667-8142-4210-9063-A9C6B7E7BA7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E6966-428A-45D2-984F-819CFE1B5A85}" type="datetimeFigureOut">
              <a:rPr lang="en-US" smtClean="0"/>
              <a:pPr/>
              <a:t>17/08/2020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2F667-8142-4210-9063-A9C6B7E7BA7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E6966-428A-45D2-984F-819CFE1B5A85}" type="datetimeFigureOut">
              <a:rPr lang="en-US" smtClean="0"/>
              <a:pPr/>
              <a:t>17/08/2020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2F667-8142-4210-9063-A9C6B7E7BA7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5334000" cy="1066799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Thermodynamics-I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990600"/>
            <a:ext cx="7620000" cy="48006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>
                <a:solidFill>
                  <a:srgbClr val="00B0F0"/>
                </a:solidFill>
              </a:rPr>
              <a:t>Introduction: </a:t>
            </a:r>
          </a:p>
          <a:p>
            <a:pPr algn="just">
              <a:buFont typeface="Arial" pitchFamily="34" charset="0"/>
              <a:buChar char="•"/>
            </a:pPr>
            <a:r>
              <a:rPr lang="en-US" sz="2800" dirty="0" smtClean="0"/>
              <a:t>It is branch of science that deals with quantitative relationships between  heat and other forms of energy</a:t>
            </a:r>
          </a:p>
          <a:p>
            <a:pPr algn="just">
              <a:buFont typeface="Arial" pitchFamily="34" charset="0"/>
              <a:buChar char="•"/>
            </a:pPr>
            <a:r>
              <a:rPr lang="en-US" sz="2800" dirty="0" smtClean="0"/>
              <a:t>The word thermodynamics means flow of heat.</a:t>
            </a:r>
          </a:p>
          <a:p>
            <a:pPr algn="just">
              <a:buFont typeface="Arial" pitchFamily="34" charset="0"/>
              <a:buChar char="•"/>
            </a:pPr>
            <a:r>
              <a:rPr lang="en-US" sz="2800" dirty="0" smtClean="0"/>
              <a:t>It is comprehensive subject which deals with energy changes accompanying all types of physical and chemical processes.</a:t>
            </a:r>
          </a:p>
          <a:p>
            <a:pPr algn="just">
              <a:buFont typeface="Arial" pitchFamily="34" charset="0"/>
              <a:buChar char="•"/>
            </a:pPr>
            <a:r>
              <a:rPr lang="en-US" sz="2800" dirty="0" smtClean="0"/>
              <a:t>It is a science that deals particularly with heat  and work and those properties of substances related to heat and work.</a:t>
            </a:r>
            <a:endParaRPr lang="en-US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rgbClr val="FF0000"/>
                </a:solidFill>
              </a:rPr>
              <a:t>1.Isothermal process: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 process in which the temperature of the system remains constant is called an isothermal process.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2. Adiabatic process :</a:t>
            </a:r>
          </a:p>
          <a:p>
            <a:pPr>
              <a:buNone/>
            </a:pPr>
            <a:r>
              <a:rPr lang="en-US" dirty="0" smtClean="0"/>
              <a:t>A process in which there is no exchange of heat between the system  and its surrounding is called an adiabatic process.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rgbClr val="FF0000"/>
                </a:solidFill>
              </a:rPr>
              <a:t>3.Isobaric process: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A process in which the pressure of the system remains constant during each step of the change in the state of the system is called isobaric  process.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4. Isochoric Process :</a:t>
            </a:r>
          </a:p>
          <a:p>
            <a:pPr>
              <a:buNone/>
            </a:pPr>
            <a:r>
              <a:rPr lang="en-US" dirty="0" smtClean="0"/>
              <a:t> A process in which the volume of the system  remains constant throughout is called isochoric process.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5052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rgbClr val="FF0000"/>
                </a:solidFill>
              </a:rPr>
              <a:t>5.Cyclic  Process :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4800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A process in which the system undergoes a series of changes and finally returns to the initial state of the system is called cyclic process.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6. Reversible  Process:</a:t>
            </a:r>
          </a:p>
          <a:p>
            <a:pPr>
              <a:buNone/>
            </a:pPr>
            <a:r>
              <a:rPr lang="en-US" dirty="0" smtClean="0"/>
              <a:t>  A process, which can be driven in either direction by  infinitesimally changing the variables is called reversible process.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rgbClr val="FF0000"/>
                </a:solidFill>
              </a:rPr>
              <a:t>7.Irreversible process: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    </a:t>
            </a:r>
            <a:r>
              <a:rPr lang="en-US" sz="3600" dirty="0" smtClean="0"/>
              <a:t>A process ,which goes from initial to final state in a single step and its direction can not be reversed by very small changes of conditions is called irreversible process.</a:t>
            </a:r>
            <a:endParaRPr lang="en-US" sz="3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838201"/>
          <a:ext cx="8229600" cy="68420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561819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Reversible</a:t>
                      </a:r>
                      <a:r>
                        <a:rPr lang="en-US" sz="2000" baseline="0" dirty="0" smtClean="0"/>
                        <a:t> Process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Irreversible Process</a:t>
                      </a:r>
                      <a:endParaRPr lang="en-US" sz="2000" dirty="0"/>
                    </a:p>
                  </a:txBody>
                  <a:tcPr/>
                </a:tc>
              </a:tr>
              <a:tr h="993988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 it is very slow and takes infinite time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It</a:t>
                      </a:r>
                      <a:r>
                        <a:rPr lang="en-US" sz="2000" baseline="0" dirty="0" smtClean="0"/>
                        <a:t> is rapid and takes finite time</a:t>
                      </a:r>
                      <a:endParaRPr lang="en-US" sz="2000" dirty="0"/>
                    </a:p>
                  </a:txBody>
                  <a:tcPr/>
                </a:tc>
              </a:tr>
              <a:tr h="561819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2.</a:t>
                      </a:r>
                      <a:r>
                        <a:rPr lang="en-US" sz="2000" baseline="0" dirty="0" smtClean="0"/>
                        <a:t> It proceeds in either direction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2. It proceeds only in one direction.</a:t>
                      </a:r>
                      <a:endParaRPr lang="en-US" sz="2000" dirty="0"/>
                    </a:p>
                  </a:txBody>
                  <a:tcPr/>
                </a:tc>
              </a:tr>
              <a:tr h="65818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3.The driving force</a:t>
                      </a:r>
                      <a:r>
                        <a:rPr lang="en-US" sz="2000" baseline="0" dirty="0" smtClean="0"/>
                        <a:t> is slightly greater than the opposing force.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3. The driving force is much greater than the opposing force.</a:t>
                      </a:r>
                      <a:endParaRPr lang="en-US" sz="2000" dirty="0"/>
                    </a:p>
                  </a:txBody>
                  <a:tcPr/>
                </a:tc>
              </a:tr>
              <a:tr h="65818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4. It is in equilibrium at all stages.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4. Equilibrium is attained only on completion.</a:t>
                      </a:r>
                      <a:endParaRPr lang="en-US" sz="2000" dirty="0"/>
                    </a:p>
                  </a:txBody>
                  <a:tcPr/>
                </a:tc>
              </a:tr>
              <a:tr h="123051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5.Reversible process can be brought back to the initial state without producing permanent change in the surroundings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5.It</a:t>
                      </a:r>
                      <a:r>
                        <a:rPr lang="en-US" sz="2000" baseline="0" dirty="0" smtClean="0"/>
                        <a:t> can not be traced to the initial state by avoiding a permanent change in surroundings.</a:t>
                      </a:r>
                      <a:endParaRPr lang="en-US" sz="2000" dirty="0"/>
                    </a:p>
                  </a:txBody>
                  <a:tcPr/>
                </a:tc>
              </a:tr>
              <a:tr h="65818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6.It is ideal , imaginary and theoretical.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6. It is real, natural and practical.</a:t>
                      </a:r>
                      <a:endParaRPr lang="en-US" sz="2000" dirty="0"/>
                    </a:p>
                  </a:txBody>
                  <a:tcPr/>
                </a:tc>
              </a:tr>
              <a:tr h="123051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7.Work obtained is maximum.</a:t>
                      </a:r>
                    </a:p>
                    <a:p>
                      <a:r>
                        <a:rPr lang="en-US" sz="2000" dirty="0" smtClean="0"/>
                        <a:t> Ex. Expansion of an ideal gas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7.Work obtained is </a:t>
                      </a:r>
                      <a:r>
                        <a:rPr lang="en-US" sz="2000" dirty="0" err="1" smtClean="0"/>
                        <a:t>comparetively</a:t>
                      </a:r>
                      <a:r>
                        <a:rPr lang="en-US" sz="2000" dirty="0" smtClean="0"/>
                        <a:t> minimum.</a:t>
                      </a:r>
                    </a:p>
                    <a:p>
                      <a:r>
                        <a:rPr lang="en-US" sz="2000" dirty="0" smtClean="0"/>
                        <a:t>Ex. Water flowing from higher</a:t>
                      </a:r>
                      <a:r>
                        <a:rPr lang="en-US" sz="2000" baseline="0" dirty="0" smtClean="0"/>
                        <a:t> level to lower level.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 smtClean="0"/>
              <a:t>State of system: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US" dirty="0" smtClean="0"/>
              <a:t>When the fundamental (measurable) properties such as pressure ,volume temperature and composition have definite state.</a:t>
            </a:r>
          </a:p>
          <a:p>
            <a:r>
              <a:rPr lang="en-US" dirty="0" smtClean="0"/>
              <a:t>When there is a change in any one of these properties then the system is said to have undergone a change of state.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1999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3400" dirty="0" smtClean="0"/>
          </a:p>
          <a:p>
            <a:pPr>
              <a:buNone/>
            </a:pPr>
            <a:endParaRPr lang="en-US" sz="3400" dirty="0" smtClean="0"/>
          </a:p>
          <a:p>
            <a:pPr>
              <a:buNone/>
            </a:pPr>
            <a:endParaRPr lang="en-US" sz="3400" dirty="0" smtClean="0"/>
          </a:p>
          <a:p>
            <a:pPr>
              <a:buNone/>
            </a:pPr>
            <a:endParaRPr lang="en-US" sz="3400" dirty="0" smtClean="0"/>
          </a:p>
          <a:p>
            <a:pPr>
              <a:buNone/>
            </a:pPr>
            <a:endParaRPr lang="en-US" sz="3400" dirty="0" smtClean="0"/>
          </a:p>
          <a:p>
            <a:pPr>
              <a:buNone/>
            </a:pPr>
            <a:endParaRPr lang="en-US" sz="3400" dirty="0" smtClean="0"/>
          </a:p>
          <a:p>
            <a:pPr>
              <a:buNone/>
            </a:pPr>
            <a:endParaRPr lang="en-US" sz="3400" dirty="0" smtClean="0"/>
          </a:p>
          <a:p>
            <a:pPr>
              <a:buNone/>
            </a:pPr>
            <a:endParaRPr lang="en-US" sz="3400" dirty="0" smtClean="0"/>
          </a:p>
          <a:p>
            <a:pPr>
              <a:buNone/>
            </a:pPr>
            <a:endParaRPr lang="en-US" sz="3400" dirty="0" smtClean="0"/>
          </a:p>
          <a:p>
            <a:pPr>
              <a:buNone/>
            </a:pPr>
            <a:endParaRPr lang="en-US" sz="3400" dirty="0" smtClean="0"/>
          </a:p>
          <a:p>
            <a:pPr>
              <a:buNone/>
            </a:pPr>
            <a:endParaRPr lang="en-US" sz="3400" dirty="0" smtClean="0"/>
          </a:p>
          <a:p>
            <a:pPr>
              <a:buNone/>
            </a:pPr>
            <a:endParaRPr lang="en-US" sz="3400" dirty="0" smtClean="0"/>
          </a:p>
          <a:p>
            <a:pPr>
              <a:buNone/>
            </a:pPr>
            <a:r>
              <a:rPr lang="en-US" sz="3400" dirty="0" smtClean="0"/>
              <a:t>					</a:t>
            </a:r>
          </a:p>
          <a:p>
            <a:pPr>
              <a:buNone/>
            </a:pPr>
            <a:r>
              <a:rPr lang="en-US" sz="3400" dirty="0" smtClean="0"/>
              <a:t>				                 </a:t>
            </a:r>
            <a:r>
              <a:rPr lang="en-US" sz="7200" dirty="0" smtClean="0"/>
              <a:t>Change of state </a:t>
            </a:r>
            <a:endParaRPr lang="en-US" sz="34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				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3400" dirty="0" smtClean="0"/>
          </a:p>
          <a:p>
            <a:pPr>
              <a:buNone/>
            </a:pPr>
            <a:r>
              <a:rPr lang="en-US" sz="4800" dirty="0" smtClean="0"/>
              <a:t>                                 </a:t>
            </a:r>
            <a:r>
              <a:rPr lang="en-US" sz="9600" dirty="0" smtClean="0"/>
              <a:t>Initial state</a:t>
            </a:r>
            <a:r>
              <a:rPr lang="en-US" sz="5600" dirty="0" smtClean="0"/>
              <a:t>                                                                                 </a:t>
            </a:r>
            <a:r>
              <a:rPr lang="en-US" sz="8000" dirty="0" smtClean="0"/>
              <a:t>Final State</a:t>
            </a:r>
            <a:endParaRPr lang="en-US" sz="4800" dirty="0" smtClean="0"/>
          </a:p>
          <a:p>
            <a:pPr>
              <a:buNone/>
            </a:pPr>
            <a:r>
              <a:rPr lang="en-US" sz="4400" dirty="0" smtClean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sz="6400" dirty="0" smtClean="0"/>
          </a:p>
          <a:p>
            <a:pPr>
              <a:buNone/>
            </a:pPr>
            <a:r>
              <a:rPr lang="en-US" dirty="0" smtClean="0"/>
              <a:t>			               		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66800" y="2743200"/>
            <a:ext cx="2514600" cy="2133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/>
              <a:t>Pressure      =   P</a:t>
            </a:r>
            <a:r>
              <a:rPr lang="en-US" dirty="0" smtClean="0"/>
              <a:t>1</a:t>
            </a:r>
            <a:endParaRPr lang="en-US" sz="2400" dirty="0" smtClean="0"/>
          </a:p>
          <a:p>
            <a:r>
              <a:rPr lang="en-US" sz="2400" dirty="0" smtClean="0"/>
              <a:t>Volume       =   V</a:t>
            </a:r>
            <a:r>
              <a:rPr lang="en-US" sz="2000" dirty="0" smtClean="0"/>
              <a:t>1</a:t>
            </a:r>
            <a:endParaRPr lang="en-US" sz="2400" dirty="0" smtClean="0"/>
          </a:p>
          <a:p>
            <a:r>
              <a:rPr lang="en-US" sz="2400" dirty="0" smtClean="0"/>
              <a:t>Temperature  = T</a:t>
            </a:r>
            <a:r>
              <a:rPr lang="en-US" dirty="0" smtClean="0"/>
              <a:t>1</a:t>
            </a:r>
            <a:endParaRPr lang="en-US" sz="2400" dirty="0" smtClean="0"/>
          </a:p>
          <a:p>
            <a:r>
              <a:rPr lang="en-US" sz="2400" dirty="0" smtClean="0"/>
              <a:t>Composition  = C</a:t>
            </a:r>
            <a:r>
              <a:rPr lang="en-US" dirty="0" smtClean="0"/>
              <a:t>1</a:t>
            </a:r>
            <a:endParaRPr lang="en-US" sz="2400" dirty="0" smtClean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733800" y="3886200"/>
            <a:ext cx="1828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5867400" y="2590800"/>
            <a:ext cx="2514600" cy="2286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/>
              <a:t>Pressure   = P</a:t>
            </a:r>
            <a:r>
              <a:rPr lang="en-US" sz="2000" dirty="0" smtClean="0"/>
              <a:t>2</a:t>
            </a:r>
            <a:endParaRPr lang="en-US" sz="2400" dirty="0" smtClean="0"/>
          </a:p>
          <a:p>
            <a:r>
              <a:rPr lang="en-US" sz="2400" dirty="0" smtClean="0"/>
              <a:t>Volume     = V</a:t>
            </a:r>
            <a:r>
              <a:rPr lang="en-US" dirty="0" smtClean="0"/>
              <a:t>2</a:t>
            </a:r>
            <a:endParaRPr lang="en-US" sz="2400" dirty="0" smtClean="0"/>
          </a:p>
          <a:p>
            <a:r>
              <a:rPr lang="en-US" sz="2400" dirty="0" smtClean="0"/>
              <a:t>Temperature  = T</a:t>
            </a:r>
            <a:r>
              <a:rPr lang="en-US" dirty="0" smtClean="0"/>
              <a:t>2</a:t>
            </a:r>
            <a:endParaRPr lang="en-US" sz="2400" dirty="0" smtClean="0"/>
          </a:p>
          <a:p>
            <a:r>
              <a:rPr lang="en-US" sz="2400" dirty="0" smtClean="0"/>
              <a:t>Composition  =  C</a:t>
            </a:r>
            <a:r>
              <a:rPr lang="en-US" dirty="0" smtClean="0"/>
              <a:t>2</a:t>
            </a:r>
            <a:endParaRPr lang="en-US" sz="24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rgbClr val="FF0000"/>
                </a:solidFill>
              </a:rPr>
              <a:t>Concept of Work and Heat: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dirty="0" smtClean="0"/>
              <a:t>The work  done is positive if work is done by the system. W =+</a:t>
            </a:r>
            <a:r>
              <a:rPr lang="en-US" dirty="0" err="1" smtClean="0"/>
              <a:t>ve</a:t>
            </a:r>
            <a:endParaRPr lang="en-US" dirty="0" smtClean="0"/>
          </a:p>
          <a:p>
            <a:r>
              <a:rPr lang="en-US" dirty="0" smtClean="0"/>
              <a:t>It is negative if work is done on the system.</a:t>
            </a:r>
          </a:p>
          <a:p>
            <a:r>
              <a:rPr lang="en-US" dirty="0" smtClean="0"/>
              <a:t>W = -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</a:p>
          <a:p>
            <a:r>
              <a:rPr lang="en-US" dirty="0" smtClean="0"/>
              <a:t>Heat absorbed by system is given positive sign</a:t>
            </a:r>
          </a:p>
          <a:p>
            <a:pPr>
              <a:buNone/>
            </a:pPr>
            <a:r>
              <a:rPr lang="en-US" dirty="0" smtClean="0"/>
              <a:t>    (q=+</a:t>
            </a:r>
            <a:r>
              <a:rPr lang="en-US" dirty="0" err="1" smtClean="0"/>
              <a:t>ve</a:t>
            </a:r>
            <a:r>
              <a:rPr lang="en-US" dirty="0" smtClean="0"/>
              <a:t>) where as heat evolved by system is given by negative sign.(q = -</a:t>
            </a:r>
            <a:r>
              <a:rPr lang="en-US" dirty="0" err="1" smtClean="0"/>
              <a:t>ve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6019800" cy="914400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solidFill>
                  <a:srgbClr val="FF0000"/>
                </a:solidFill>
              </a:rPr>
              <a:t>Work done during irreversible Process: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dirty="0" smtClean="0"/>
              <a:t>   Suppose ,we have gas contained in a cylinder fitted with weightless and friction less piston.</a:t>
            </a:r>
          </a:p>
          <a:p>
            <a:pPr algn="just">
              <a:buNone/>
            </a:pPr>
            <a:r>
              <a:rPr lang="en-US" dirty="0" smtClean="0"/>
              <a:t>    The gas expands irreversibly and isothermally from volume  V1 to V2  so that piston moves in upward direction through  distance </a:t>
            </a:r>
            <a:r>
              <a:rPr lang="en-US" dirty="0" err="1" smtClean="0"/>
              <a:t>dx</a:t>
            </a:r>
            <a:r>
              <a:rPr lang="en-US" dirty="0" smtClean="0"/>
              <a:t> at pressure P.</a:t>
            </a:r>
          </a:p>
          <a:p>
            <a:pPr algn="just">
              <a:buNone/>
            </a:pPr>
            <a:r>
              <a:rPr lang="en-US" dirty="0" smtClean="0"/>
              <a:t>The work done in this process will be,</a:t>
            </a:r>
          </a:p>
          <a:p>
            <a:pPr algn="ctr">
              <a:buNone/>
            </a:pPr>
            <a:r>
              <a:rPr lang="en-US" dirty="0" smtClean="0"/>
              <a:t>W=</a:t>
            </a:r>
            <a:r>
              <a:rPr lang="en-US" dirty="0" err="1" smtClean="0"/>
              <a:t>fdx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Where, f is force on piston</a:t>
            </a:r>
          </a:p>
          <a:p>
            <a:pPr algn="ctr">
              <a:buNone/>
            </a:pPr>
            <a:r>
              <a:rPr lang="en-US" dirty="0" smtClean="0"/>
              <a:t> and  is given by f=P.A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077200" cy="52117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                                W = </a:t>
            </a:r>
            <a:r>
              <a:rPr lang="en-US" dirty="0" err="1" smtClean="0"/>
              <a:t>P.A.dx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Where A is cross section area of piston</a:t>
            </a:r>
          </a:p>
          <a:p>
            <a:pPr>
              <a:buNone/>
            </a:pPr>
            <a:r>
              <a:rPr lang="en-US" dirty="0" smtClean="0"/>
              <a:t>                          But </a:t>
            </a:r>
            <a:r>
              <a:rPr lang="en-US" dirty="0" err="1" smtClean="0"/>
              <a:t>A.dx</a:t>
            </a:r>
            <a:r>
              <a:rPr lang="en-US" dirty="0" smtClean="0"/>
              <a:t> = </a:t>
            </a:r>
            <a:r>
              <a:rPr lang="en-US" dirty="0" err="1" smtClean="0"/>
              <a:t>dv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W  =  </a:t>
            </a:r>
            <a:r>
              <a:rPr lang="en-US" dirty="0" err="1" smtClean="0"/>
              <a:t>p.dv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W  =  p(V2-V1)</a:t>
            </a:r>
          </a:p>
          <a:p>
            <a:pPr>
              <a:buNone/>
            </a:pPr>
            <a:r>
              <a:rPr lang="en-US" dirty="0" smtClean="0"/>
              <a:t>                                     W  =  P</a:t>
            </a:r>
            <a:r>
              <a:rPr lang="el-GR" dirty="0" smtClean="0"/>
              <a:t>Δ</a:t>
            </a:r>
            <a:r>
              <a:rPr lang="en-US" dirty="0" smtClean="0"/>
              <a:t>V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r>
              <a:rPr lang="en-US" dirty="0" smtClean="0"/>
              <a:t>There are two approach of thermodynamic study.</a:t>
            </a:r>
          </a:p>
          <a:p>
            <a:r>
              <a:rPr lang="en-US" dirty="0" smtClean="0"/>
              <a:t>Macroscopic Approach-</a:t>
            </a:r>
            <a:r>
              <a:rPr lang="en-US" dirty="0" err="1" smtClean="0"/>
              <a:t>behaviour</a:t>
            </a:r>
            <a:r>
              <a:rPr lang="en-US" dirty="0" smtClean="0"/>
              <a:t> of substance is studied is called classical thermodynamics.</a:t>
            </a:r>
          </a:p>
          <a:p>
            <a:r>
              <a:rPr lang="en-US" dirty="0" smtClean="0"/>
              <a:t>Thermodynamics properties and energy relationship based on the statistical </a:t>
            </a:r>
            <a:r>
              <a:rPr lang="en-US" dirty="0" err="1" smtClean="0"/>
              <a:t>behaviour</a:t>
            </a:r>
            <a:r>
              <a:rPr lang="en-US" dirty="0" smtClean="0"/>
              <a:t> of  large group of individual atoms or molecules. 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dirty="0" smtClean="0">
                <a:solidFill>
                  <a:srgbClr val="FF0000"/>
                </a:solidFill>
              </a:rPr>
              <a:t>Isothermal reversible expansion work of an ideal gas: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Consider an ideal gas confined in a cylinder fitted with weight less and friction less </a:t>
            </a:r>
            <a:r>
              <a:rPr lang="en-US" dirty="0" err="1" smtClean="0"/>
              <a:t>pistion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Suppose gas expands reversibly from volume V1 to V2 at constant </a:t>
            </a:r>
            <a:r>
              <a:rPr lang="en-US" dirty="0" err="1" smtClean="0"/>
              <a:t>temperture</a:t>
            </a:r>
            <a:r>
              <a:rPr lang="en-US" dirty="0" smtClean="0"/>
              <a:t>. The reversible expansion of gas takes place in a finite number  of infinitesimally small intermediate steps . For a small decrease in pressure </a:t>
            </a:r>
            <a:r>
              <a:rPr lang="en-US" dirty="0" err="1" smtClean="0"/>
              <a:t>dP</a:t>
            </a:r>
            <a:r>
              <a:rPr lang="en-US" dirty="0" smtClean="0"/>
              <a:t>  the volume change is </a:t>
            </a:r>
            <a:r>
              <a:rPr lang="en-US" dirty="0" err="1" smtClean="0"/>
              <a:t>dV</a:t>
            </a:r>
            <a:r>
              <a:rPr lang="en-US" dirty="0" smtClean="0"/>
              <a:t> . The work done in this process is -  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en-US" dirty="0" err="1" smtClean="0"/>
              <a:t>dW</a:t>
            </a:r>
            <a:r>
              <a:rPr lang="en-US" dirty="0" smtClean="0"/>
              <a:t> = pressure * Change in volume</a:t>
            </a:r>
          </a:p>
          <a:p>
            <a:r>
              <a:rPr lang="en-US" dirty="0" smtClean="0"/>
              <a:t>        = (P-</a:t>
            </a:r>
            <a:r>
              <a:rPr lang="en-US" dirty="0" err="1" smtClean="0"/>
              <a:t>dP</a:t>
            </a:r>
            <a:r>
              <a:rPr lang="en-US" dirty="0" smtClean="0"/>
              <a:t>) </a:t>
            </a:r>
            <a:r>
              <a:rPr lang="en-US" dirty="0" err="1" smtClean="0"/>
              <a:t>dV</a:t>
            </a:r>
            <a:endParaRPr lang="en-US" dirty="0" smtClean="0"/>
          </a:p>
          <a:p>
            <a:r>
              <a:rPr lang="en-US" dirty="0" err="1" smtClean="0"/>
              <a:t>dW</a:t>
            </a:r>
            <a:r>
              <a:rPr lang="en-US" dirty="0" smtClean="0"/>
              <a:t> = </a:t>
            </a:r>
            <a:r>
              <a:rPr lang="en-US" dirty="0" err="1" smtClean="0"/>
              <a:t>pdV-dPdV</a:t>
            </a:r>
            <a:endParaRPr lang="en-US" dirty="0" smtClean="0"/>
          </a:p>
          <a:p>
            <a:r>
              <a:rPr lang="en-US" dirty="0" smtClean="0"/>
              <a:t>As </a:t>
            </a:r>
            <a:r>
              <a:rPr lang="en-US" dirty="0" err="1" smtClean="0"/>
              <a:t>dP</a:t>
            </a:r>
            <a:r>
              <a:rPr lang="en-US" dirty="0" smtClean="0"/>
              <a:t> and </a:t>
            </a:r>
            <a:r>
              <a:rPr lang="en-US" dirty="0" err="1" smtClean="0"/>
              <a:t>dV</a:t>
            </a:r>
            <a:r>
              <a:rPr lang="en-US" dirty="0" smtClean="0"/>
              <a:t> are very small their product will be very small hence can be neglected .</a:t>
            </a:r>
          </a:p>
          <a:p>
            <a:r>
              <a:rPr lang="en-US" dirty="0" err="1" smtClean="0"/>
              <a:t>dW</a:t>
            </a:r>
            <a:r>
              <a:rPr lang="en-US" dirty="0" smtClean="0"/>
              <a:t> = </a:t>
            </a:r>
            <a:r>
              <a:rPr lang="en-US" dirty="0" err="1" smtClean="0"/>
              <a:t>PdV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The total amount of work done by the isothermal reversible expansion of an ideal gas from V1 to V2 Therefore is,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But for one mole of an ideal gas , PV =RT</a:t>
            </a:r>
          </a:p>
          <a:p>
            <a:pPr>
              <a:buNone/>
            </a:pPr>
            <a:r>
              <a:rPr lang="en-US" dirty="0" smtClean="0"/>
              <a:t>       </a:t>
            </a: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71800" y="1219200"/>
            <a:ext cx="2590800" cy="1066800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24200" y="2590800"/>
            <a:ext cx="2133600" cy="1066800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33800" y="4267200"/>
            <a:ext cx="1143000" cy="685800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0" y="5410200"/>
            <a:ext cx="1981200" cy="914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According to Boyle’s law P</a:t>
            </a:r>
            <a:r>
              <a:rPr lang="en-US" sz="2400" dirty="0" smtClean="0"/>
              <a:t>1</a:t>
            </a:r>
            <a:r>
              <a:rPr lang="en-US" dirty="0" smtClean="0"/>
              <a:t>V</a:t>
            </a:r>
            <a:r>
              <a:rPr lang="en-US" sz="2400" dirty="0" smtClean="0"/>
              <a:t>2</a:t>
            </a:r>
            <a:r>
              <a:rPr lang="en-US" dirty="0" smtClean="0"/>
              <a:t> =P</a:t>
            </a:r>
            <a:r>
              <a:rPr lang="en-US" sz="2400" dirty="0" smtClean="0"/>
              <a:t>2</a:t>
            </a:r>
            <a:r>
              <a:rPr lang="en-US" dirty="0" smtClean="0"/>
              <a:t>V</a:t>
            </a:r>
            <a:r>
              <a:rPr lang="en-US" sz="2400" dirty="0" smtClean="0"/>
              <a:t>2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71800" y="2057400"/>
            <a:ext cx="2057400" cy="762000"/>
          </a:xfrm>
          <a:prstGeom prst="rect">
            <a:avLst/>
          </a:prstGeom>
          <a:noFill/>
        </p:spPr>
      </p:pic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5845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71800" y="1066800"/>
            <a:ext cx="1752600" cy="838200"/>
          </a:xfrm>
          <a:prstGeom prst="rect">
            <a:avLst/>
          </a:prstGeom>
          <a:noFill/>
        </p:spPr>
      </p:pic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5847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67000" y="5257800"/>
            <a:ext cx="2133600" cy="990600"/>
          </a:xfrm>
          <a:prstGeom prst="rect">
            <a:avLst/>
          </a:prstGeom>
          <a:noFill/>
        </p:spPr>
      </p:pic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5849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19400" y="3886200"/>
            <a:ext cx="1676400" cy="838200"/>
          </a:xfrm>
          <a:prstGeom prst="rect">
            <a:avLst/>
          </a:prstGeom>
          <a:noFill/>
        </p:spPr>
      </p:pic>
      <p:sp>
        <p:nvSpPr>
          <p:cNvPr id="35851" name="Rectangle 11"/>
          <p:cNvSpPr>
            <a:spLocks noChangeArrowheads="1"/>
          </p:cNvSpPr>
          <p:nvPr/>
        </p:nvSpPr>
        <p:spPr bwMode="auto">
          <a:xfrm>
            <a:off x="0" y="342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First Law of thermodynamics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Energy can neither be created nor destroyed ,</a:t>
            </a:r>
            <a:r>
              <a:rPr lang="en-US" dirty="0" err="1" smtClean="0"/>
              <a:t>althougth</a:t>
            </a:r>
            <a:r>
              <a:rPr lang="en-US" dirty="0" smtClean="0"/>
              <a:t> it may be transformed from one form another.</a:t>
            </a:r>
          </a:p>
          <a:p>
            <a:pPr marL="514350" indent="-514350">
              <a:buAutoNum type="arabicPeriod"/>
            </a:pPr>
            <a:r>
              <a:rPr lang="en-US" dirty="0" smtClean="0"/>
              <a:t>Whenever  a quantity of energy in form disappears, an equal amount of energy in some other form makes its appearance.</a:t>
            </a:r>
          </a:p>
          <a:p>
            <a:pPr marL="514350" indent="-514350">
              <a:buAutoNum type="arabicPeriod"/>
            </a:pPr>
            <a:r>
              <a:rPr lang="en-US" dirty="0" smtClean="0"/>
              <a:t>Total energy of the universe remains constant.</a:t>
            </a:r>
          </a:p>
          <a:p>
            <a:pPr marL="514350" indent="-514350">
              <a:buAutoNum type="arabicPeriod"/>
            </a:pPr>
            <a:r>
              <a:rPr lang="en-US" dirty="0" smtClean="0"/>
              <a:t>Heat or any other form of energy can be quantitatively converted into work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5.It states that ,the total mass and energy of an isolated system remains constant.</a:t>
            </a:r>
          </a:p>
          <a:p>
            <a:pPr>
              <a:buNone/>
            </a:pPr>
            <a:r>
              <a:rPr lang="en-US" dirty="0" smtClean="0"/>
              <a:t>                </a:t>
            </a:r>
            <a:r>
              <a:rPr lang="el-GR" dirty="0" smtClean="0"/>
              <a:t>Δ</a:t>
            </a:r>
            <a:r>
              <a:rPr lang="en-US" dirty="0" smtClean="0"/>
              <a:t>E   =  q – w</a:t>
            </a:r>
          </a:p>
          <a:p>
            <a:pPr>
              <a:buNone/>
            </a:pPr>
            <a:r>
              <a:rPr lang="en-US" dirty="0" smtClean="0"/>
              <a:t>Sign  conventions of </a:t>
            </a:r>
            <a:r>
              <a:rPr lang="en-US" dirty="0" err="1" smtClean="0"/>
              <a:t>q,w</a:t>
            </a:r>
            <a:r>
              <a:rPr lang="en-US" dirty="0" smtClean="0"/>
              <a:t> and </a:t>
            </a:r>
            <a:r>
              <a:rPr lang="el-GR" dirty="0" smtClean="0"/>
              <a:t>Δ</a:t>
            </a:r>
            <a:r>
              <a:rPr lang="en-US" dirty="0" smtClean="0"/>
              <a:t>E</a:t>
            </a:r>
          </a:p>
          <a:p>
            <a:pPr>
              <a:buNone/>
            </a:pPr>
            <a:r>
              <a:rPr lang="en-US" dirty="0" smtClean="0"/>
              <a:t>   1.+q   = heat absorbed by the system.</a:t>
            </a:r>
          </a:p>
          <a:p>
            <a:pPr>
              <a:buNone/>
            </a:pPr>
            <a:r>
              <a:rPr lang="en-US" dirty="0" smtClean="0"/>
              <a:t>   2.–q   = heat evolved by the system.</a:t>
            </a:r>
          </a:p>
          <a:p>
            <a:pPr>
              <a:buNone/>
            </a:pPr>
            <a:r>
              <a:rPr lang="en-US" dirty="0" smtClean="0"/>
              <a:t>   3. +w = Work done by the system on the        surroundings.</a:t>
            </a:r>
          </a:p>
          <a:p>
            <a:pPr>
              <a:buNone/>
            </a:pPr>
            <a:r>
              <a:rPr lang="en-US" dirty="0" smtClean="0"/>
              <a:t>   4.-W   = Work done on the system by the surroundings.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305800" cy="5943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   +</a:t>
            </a:r>
            <a:r>
              <a:rPr lang="el-GR" dirty="0" smtClean="0"/>
              <a:t>Δ</a:t>
            </a:r>
            <a:r>
              <a:rPr lang="en-US" dirty="0" smtClean="0"/>
              <a:t>E  = Increase in internal energy.</a:t>
            </a:r>
          </a:p>
          <a:p>
            <a:pPr>
              <a:buNone/>
            </a:pPr>
            <a:r>
              <a:rPr lang="en-US" dirty="0" smtClean="0"/>
              <a:t>   -</a:t>
            </a:r>
            <a:r>
              <a:rPr lang="el-GR" dirty="0" smtClean="0"/>
              <a:t>Δ</a:t>
            </a:r>
            <a:r>
              <a:rPr lang="en-US" dirty="0" smtClean="0"/>
              <a:t>E   = Decrease in internal energy.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smtClean="0">
                <a:solidFill>
                  <a:srgbClr val="FF0000"/>
                </a:solidFill>
              </a:rPr>
              <a:t>1. </a:t>
            </a:r>
            <a:r>
              <a:rPr lang="en-US" dirty="0" smtClean="0">
                <a:solidFill>
                  <a:srgbClr val="FF0000"/>
                </a:solidFill>
              </a:rPr>
              <a:t>Internal Energy (E</a:t>
            </a:r>
            <a:r>
              <a:rPr lang="en-US" dirty="0" smtClean="0">
                <a:solidFill>
                  <a:srgbClr val="FF0000"/>
                </a:solidFill>
              </a:rPr>
              <a:t>):</a:t>
            </a:r>
          </a:p>
          <a:p>
            <a:pPr algn="just">
              <a:buNone/>
            </a:pPr>
            <a:r>
              <a:rPr lang="en-US" dirty="0" smtClean="0"/>
              <a:t>   The amount of energy associated with every substance, which depends upon its chemical nature  as well as upon its temperature ,pressure, volume is called its internal energy.</a:t>
            </a:r>
          </a:p>
          <a:p>
            <a:pPr algn="just">
              <a:buNone/>
            </a:pPr>
            <a:r>
              <a:rPr lang="en-US" dirty="0" smtClean="0"/>
              <a:t>2.Enthalpy (H):</a:t>
            </a:r>
          </a:p>
          <a:p>
            <a:pPr algn="just">
              <a:buNone/>
            </a:pPr>
            <a:r>
              <a:rPr lang="en-US" dirty="0" smtClean="0"/>
              <a:t> </a:t>
            </a:r>
            <a:r>
              <a:rPr lang="en-US" dirty="0" smtClean="0"/>
              <a:t>   The thermodynamic property (E+PV) is called heat content or enthalpy of the system.</a:t>
            </a:r>
          </a:p>
          <a:p>
            <a:pPr algn="just">
              <a:buNone/>
            </a:pPr>
            <a:r>
              <a:rPr lang="en-US" dirty="0" smtClean="0"/>
              <a:t> </a:t>
            </a:r>
            <a:r>
              <a:rPr lang="en-US" dirty="0" smtClean="0"/>
              <a:t>        H= E +PV</a:t>
            </a:r>
          </a:p>
          <a:p>
            <a:pPr algn="just">
              <a:buNone/>
            </a:pPr>
            <a:r>
              <a:rPr lang="en-US" dirty="0" smtClean="0"/>
              <a:t> </a:t>
            </a:r>
            <a:r>
              <a:rPr lang="en-US" dirty="0" smtClean="0"/>
              <a:t>        It is defined as summation of Internal energy and product of pressure and volume.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0480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rgbClr val="FF0000"/>
                </a:solidFill>
              </a:rPr>
              <a:t>3.Heat Capacity :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/>
          <a:lstStyle/>
          <a:p>
            <a:pPr algn="just">
              <a:buNone/>
            </a:pPr>
            <a:r>
              <a:rPr lang="en-US" dirty="0" smtClean="0"/>
              <a:t>  The quantity of heat required to raise the temperature of the system from the lower to the higher temperature divided by the temperature difference.</a:t>
            </a:r>
          </a:p>
          <a:p>
            <a:pPr algn="just">
              <a:buNone/>
            </a:pPr>
            <a:r>
              <a:rPr lang="en-US" dirty="0" smtClean="0"/>
              <a:t>Molar heat capacity :</a:t>
            </a:r>
          </a:p>
          <a:p>
            <a:pPr algn="just">
              <a:buNone/>
            </a:pPr>
            <a:r>
              <a:rPr lang="en-US" dirty="0" smtClean="0"/>
              <a:t>It is mathematically represented as,</a:t>
            </a:r>
          </a:p>
          <a:p>
            <a:pPr algn="just">
              <a:buNone/>
            </a:pP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43200" y="4648200"/>
            <a:ext cx="1447800" cy="7620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19400" y="5562600"/>
            <a:ext cx="1295400" cy="99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rgbClr val="FF0000"/>
                </a:solidFill>
              </a:rPr>
              <a:t>4.Molar heat capacity at constant volume(</a:t>
            </a:r>
            <a:r>
              <a:rPr lang="en-US" sz="3200" dirty="0" err="1" smtClean="0">
                <a:solidFill>
                  <a:srgbClr val="FF0000"/>
                </a:solidFill>
              </a:rPr>
              <a:t>Cv</a:t>
            </a:r>
            <a:r>
              <a:rPr lang="en-US" sz="3200" dirty="0" smtClean="0">
                <a:solidFill>
                  <a:srgbClr val="FF0000"/>
                </a:solidFill>
              </a:rPr>
              <a:t>):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It can be defined </a:t>
            </a:r>
            <a:r>
              <a:rPr lang="en-US" dirty="0" err="1" smtClean="0"/>
              <a:t>as,the</a:t>
            </a:r>
            <a:r>
              <a:rPr lang="en-US" dirty="0" smtClean="0"/>
              <a:t> change in internal energy of system with temperature at constant volume.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5.Molar heat capacity at constant Pressure(Cp):</a:t>
            </a:r>
          </a:p>
          <a:p>
            <a:pPr>
              <a:buNone/>
            </a:pPr>
            <a:r>
              <a:rPr lang="en-US" dirty="0" smtClean="0"/>
              <a:t>It may be defined as, the change in heat content or enthalpy of system with temperature at constant pressure.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65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67200" y="5867400"/>
            <a:ext cx="1524000" cy="609600"/>
          </a:xfrm>
          <a:prstGeom prst="rect">
            <a:avLst/>
          </a:prstGeom>
          <a:noFill/>
        </p:spPr>
      </p:pic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67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14800" y="3048000"/>
            <a:ext cx="1219200" cy="83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chemeClr val="accent1"/>
                </a:solidFill>
              </a:rPr>
              <a:t>Relation between Cp and </a:t>
            </a:r>
            <a:r>
              <a:rPr lang="en-US" sz="3600" dirty="0" err="1" smtClean="0">
                <a:solidFill>
                  <a:schemeClr val="accent1"/>
                </a:solidFill>
              </a:rPr>
              <a:t>Cv</a:t>
            </a:r>
            <a:r>
              <a:rPr lang="en-US" sz="3600" dirty="0" smtClean="0">
                <a:solidFill>
                  <a:schemeClr val="accent1"/>
                </a:solidFill>
              </a:rPr>
              <a:t>:</a:t>
            </a:r>
            <a:endParaRPr lang="en-US" sz="36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Cp- </a:t>
            </a:r>
            <a:r>
              <a:rPr lang="en-US" dirty="0" err="1" smtClean="0"/>
              <a:t>Cv</a:t>
            </a:r>
            <a:r>
              <a:rPr lang="en-US" dirty="0" smtClean="0"/>
              <a:t> =P</a:t>
            </a:r>
            <a:r>
              <a:rPr lang="el-GR" dirty="0" smtClean="0"/>
              <a:t>Δ</a:t>
            </a:r>
            <a:r>
              <a:rPr lang="en-US" dirty="0" smtClean="0"/>
              <a:t>V</a:t>
            </a:r>
          </a:p>
          <a:p>
            <a:r>
              <a:rPr lang="en-US" dirty="0" smtClean="0"/>
              <a:t>For one mole of an ideal gas ,</a:t>
            </a:r>
          </a:p>
          <a:p>
            <a:r>
              <a:rPr lang="en-US" dirty="0" smtClean="0"/>
              <a:t>PV =RT</a:t>
            </a:r>
          </a:p>
          <a:p>
            <a:r>
              <a:rPr lang="en-US" dirty="0" smtClean="0"/>
              <a:t>When temperature is raised from T to (T+1) so that volume is (V+ </a:t>
            </a:r>
            <a:r>
              <a:rPr lang="el-GR" dirty="0" smtClean="0"/>
              <a:t>Δ</a:t>
            </a:r>
            <a:r>
              <a:rPr lang="en-US" dirty="0" smtClean="0"/>
              <a:t>V)</a:t>
            </a:r>
          </a:p>
          <a:p>
            <a:r>
              <a:rPr lang="en-US" dirty="0" smtClean="0"/>
              <a:t>P (</a:t>
            </a:r>
            <a:r>
              <a:rPr lang="en-US" dirty="0" smtClean="0"/>
              <a:t>V+ </a:t>
            </a:r>
            <a:r>
              <a:rPr lang="el-GR" dirty="0" smtClean="0"/>
              <a:t>Δ</a:t>
            </a:r>
            <a:r>
              <a:rPr lang="en-US" dirty="0" smtClean="0"/>
              <a:t>V</a:t>
            </a:r>
            <a:r>
              <a:rPr lang="en-US" dirty="0" smtClean="0"/>
              <a:t>)   = R (T +1)</a:t>
            </a:r>
          </a:p>
          <a:p>
            <a:r>
              <a:rPr lang="en-US" dirty="0" smtClean="0"/>
              <a:t>PV    + P</a:t>
            </a:r>
            <a:r>
              <a:rPr lang="el-GR" dirty="0" smtClean="0"/>
              <a:t>Δ</a:t>
            </a:r>
            <a:r>
              <a:rPr lang="en-US" dirty="0" smtClean="0"/>
              <a:t>V  = RT +R</a:t>
            </a:r>
          </a:p>
          <a:p>
            <a:pPr>
              <a:buNone/>
            </a:pPr>
            <a:r>
              <a:rPr lang="en-US" dirty="0" smtClean="0"/>
              <a:t>   Subtracting equation (2) from (3)</a:t>
            </a:r>
          </a:p>
          <a:p>
            <a:pPr>
              <a:buNone/>
            </a:pPr>
            <a:r>
              <a:rPr lang="en-US" dirty="0" smtClean="0"/>
              <a:t>     P</a:t>
            </a:r>
            <a:r>
              <a:rPr lang="el-GR" dirty="0" smtClean="0"/>
              <a:t>Δ</a:t>
            </a:r>
            <a:r>
              <a:rPr lang="en-US" dirty="0" smtClean="0"/>
              <a:t>V    =	R</a:t>
            </a:r>
          </a:p>
          <a:p>
            <a:pPr>
              <a:buNone/>
            </a:pPr>
            <a:r>
              <a:rPr lang="en-US" dirty="0" smtClean="0"/>
              <a:t>From equation (1) and (4)</a:t>
            </a:r>
          </a:p>
          <a:p>
            <a:pPr>
              <a:buNone/>
            </a:pPr>
            <a:r>
              <a:rPr lang="en-US" dirty="0" smtClean="0"/>
              <a:t>    Cp  -  </a:t>
            </a:r>
            <a:r>
              <a:rPr lang="en-US" dirty="0" err="1" smtClean="0"/>
              <a:t>Cv</a:t>
            </a:r>
            <a:r>
              <a:rPr lang="en-US" dirty="0" smtClean="0"/>
              <a:t>  = R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895600" cy="944562"/>
          </a:xfrm>
        </p:spPr>
        <p:txBody>
          <a:bodyPr>
            <a:noAutofit/>
          </a:bodyPr>
          <a:lstStyle/>
          <a:p>
            <a:pPr algn="l">
              <a:buFont typeface="Wingdings" pitchFamily="2" charset="2"/>
              <a:buChar char="v"/>
            </a:pPr>
            <a:r>
              <a:rPr lang="en-US" sz="3200" dirty="0" smtClean="0">
                <a:solidFill>
                  <a:srgbClr val="FF0000"/>
                </a:solidFill>
              </a:rPr>
              <a:t>Terms:</a:t>
            </a:r>
            <a:br>
              <a:rPr lang="en-US" sz="3200" dirty="0" smtClean="0">
                <a:solidFill>
                  <a:srgbClr val="FF0000"/>
                </a:solidFill>
              </a:rPr>
            </a:b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Systems:</a:t>
            </a:r>
          </a:p>
          <a:p>
            <a:r>
              <a:rPr lang="en-US" dirty="0" smtClean="0"/>
              <a:t>It is defined as portion of universe which is under thermodynamic study, separated from the rest by real or imaginary boundaries in order to study the effect of various variables such as </a:t>
            </a:r>
            <a:r>
              <a:rPr lang="en-US" dirty="0" err="1" smtClean="0"/>
              <a:t>temperature,pressure</a:t>
            </a:r>
            <a:r>
              <a:rPr lang="en-US" dirty="0" smtClean="0"/>
              <a:t> ,volume etc.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Surroundings:</a:t>
            </a:r>
          </a:p>
          <a:p>
            <a:pPr>
              <a:buNone/>
            </a:pPr>
            <a:r>
              <a:rPr lang="en-US" dirty="0" smtClean="0"/>
              <a:t> It is defined as the portion of the universe other than the system.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accent1"/>
                </a:solidFill>
              </a:rPr>
              <a:t>Hess’s Law of constant Heat Summation</a:t>
            </a:r>
            <a:endParaRPr lang="en-US" sz="32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>
              <a:buNone/>
            </a:pPr>
            <a:r>
              <a:rPr lang="en-US" dirty="0" smtClean="0"/>
              <a:t> The law states that, the amount of heat evolved or absorbed  in a chemical process is the same whether the process takes place in one or several steps.   </a:t>
            </a:r>
          </a:p>
          <a:p>
            <a:pPr lvl="1">
              <a:buNone/>
            </a:pPr>
            <a:r>
              <a:rPr lang="en-US" dirty="0" smtClean="0"/>
              <a:t>Consider the conversion of A (Reactant) into Z  (product) by following two methods.</a:t>
            </a:r>
          </a:p>
          <a:p>
            <a:pPr lvl="1">
              <a:buNone/>
            </a:pPr>
            <a:r>
              <a:rPr lang="en-US" dirty="0" smtClean="0"/>
              <a:t> </a:t>
            </a:r>
            <a:r>
              <a:rPr lang="en-US" dirty="0" smtClean="0"/>
              <a:t>      A                       Z     +     Q</a:t>
            </a:r>
            <a:r>
              <a:rPr lang="en-US" sz="2400" dirty="0" smtClean="0"/>
              <a:t>1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133600" y="4648200"/>
            <a:ext cx="1295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67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A                                       Z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B                         C  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A             B   + q</a:t>
            </a:r>
            <a:r>
              <a:rPr lang="en-US" sz="2400" dirty="0" smtClean="0"/>
              <a:t>1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B            C   + q</a:t>
            </a:r>
            <a:r>
              <a:rPr lang="en-US" sz="2400" dirty="0" smtClean="0"/>
              <a:t>2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C            Z   +  q</a:t>
            </a:r>
            <a:r>
              <a:rPr lang="en-US" sz="2400" dirty="0" smtClean="0"/>
              <a:t>3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16200000" flipH="1">
            <a:off x="2590800" y="3581400"/>
            <a:ext cx="6096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429000" y="4495800"/>
            <a:ext cx="914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5067300" y="3848100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6200000" flipH="1">
            <a:off x="3086100" y="4152900"/>
            <a:ext cx="3810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343400" y="4495800"/>
            <a:ext cx="76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 flipH="1" flipV="1">
            <a:off x="5600700" y="3543300"/>
            <a:ext cx="3810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276600" y="2743200"/>
            <a:ext cx="1066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 flipH="1" flipV="1">
            <a:off x="2590800" y="2819400"/>
            <a:ext cx="7620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16200000" flipV="1">
            <a:off x="5219700" y="2781300"/>
            <a:ext cx="7620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343400" y="2743200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1066800" y="49530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1066800" y="55626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1143000" y="60960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accent1"/>
                </a:solidFill>
              </a:rPr>
              <a:t>Application of Hess’s law :</a:t>
            </a:r>
            <a:endParaRPr lang="en-US" sz="32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1.Calculation of Enthalpies (heat) of Reaction</a:t>
            </a:r>
          </a:p>
          <a:p>
            <a:pPr>
              <a:buNone/>
            </a:pPr>
            <a:r>
              <a:rPr lang="en-US" dirty="0" smtClean="0"/>
              <a:t>2.Calculation </a:t>
            </a:r>
            <a:r>
              <a:rPr lang="en-US" dirty="0" smtClean="0"/>
              <a:t>of </a:t>
            </a:r>
            <a:r>
              <a:rPr lang="en-US" dirty="0" smtClean="0"/>
              <a:t>Enthalpy of Transition </a:t>
            </a:r>
          </a:p>
          <a:p>
            <a:pPr>
              <a:buNone/>
            </a:pPr>
            <a:r>
              <a:rPr lang="en-US" dirty="0" smtClean="0"/>
              <a:t>3.Calculation </a:t>
            </a:r>
            <a:r>
              <a:rPr lang="en-US" dirty="0" smtClean="0"/>
              <a:t>of Enthalpy </a:t>
            </a:r>
            <a:r>
              <a:rPr lang="en-US" dirty="0" smtClean="0"/>
              <a:t> of formation</a:t>
            </a:r>
          </a:p>
          <a:p>
            <a:pPr>
              <a:buNone/>
            </a:pPr>
            <a:r>
              <a:rPr lang="en-US" dirty="0" smtClean="0"/>
              <a:t>4.Lattice Energy of a Crystal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85800"/>
            <a:ext cx="8229600" cy="5364163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</a:t>
            </a:r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r>
              <a:rPr lang="en-US" sz="2800" b="1" dirty="0" smtClean="0"/>
              <a:t>				..			        Boundary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b="1" dirty="0" smtClean="0"/>
              <a:t>						        ..	      Surroundings</a:t>
            </a:r>
          </a:p>
        </p:txBody>
      </p:sp>
      <p:sp>
        <p:nvSpPr>
          <p:cNvPr id="4" name="Rectangle 3"/>
          <p:cNvSpPr/>
          <p:nvPr/>
        </p:nvSpPr>
        <p:spPr>
          <a:xfrm>
            <a:off x="3657600" y="2819400"/>
            <a:ext cx="2057400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38600" y="3657600"/>
            <a:ext cx="152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System</a:t>
            </a:r>
            <a:endParaRPr lang="en-US" sz="3200" b="1" dirty="0"/>
          </a:p>
        </p:txBody>
      </p:sp>
      <p:cxnSp>
        <p:nvCxnSpPr>
          <p:cNvPr id="7" name="Straight Arrow Connector 6"/>
          <p:cNvCxnSpPr/>
          <p:nvPr/>
        </p:nvCxnSpPr>
        <p:spPr>
          <a:xfrm rot="10800000">
            <a:off x="5715000" y="3505200"/>
            <a:ext cx="990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>
            <a:off x="6019800" y="45720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2895600" cy="715962"/>
          </a:xfrm>
        </p:spPr>
        <p:txBody>
          <a:bodyPr>
            <a:normAutofit fontScale="90000"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Boundary 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83820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It is defined as real or imaginary lines separating system from the rest of universe (Surroundings).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FF0000"/>
                </a:solidFill>
              </a:rPr>
              <a:t>Types of System: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1.Open  System: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 system, which can exchange both matter and energy with its surrounding is called open system.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For Ex. Ice in an open beaker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2.Closed System: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91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A system ,which can exchange only energy but </a:t>
            </a:r>
            <a:r>
              <a:rPr lang="en-US" dirty="0" err="1" smtClean="0"/>
              <a:t>but</a:t>
            </a:r>
            <a:r>
              <a:rPr lang="en-US" dirty="0" smtClean="0"/>
              <a:t> not the matter with its surrounding is called closed system.</a:t>
            </a:r>
          </a:p>
          <a:p>
            <a:pPr>
              <a:buNone/>
            </a:pPr>
            <a:r>
              <a:rPr lang="en-US" dirty="0" smtClean="0"/>
              <a:t>For Ex. Ice in an closed beaker.</a:t>
            </a:r>
          </a:p>
          <a:p>
            <a:pPr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3. Isolated System:</a:t>
            </a:r>
          </a:p>
          <a:p>
            <a:pPr>
              <a:buNone/>
            </a:pPr>
            <a:r>
              <a:rPr lang="en-US" dirty="0" smtClean="0"/>
              <a:t> A system ,which can neither exchanges matter nor energy with its surroundings is called isolated system</a:t>
            </a:r>
          </a:p>
          <a:p>
            <a:pPr>
              <a:buNone/>
            </a:pPr>
            <a:r>
              <a:rPr lang="en-US" dirty="0" smtClean="0"/>
              <a:t>For Ex. Thermo flask</a:t>
            </a:r>
          </a:p>
          <a:p>
            <a:pPr>
              <a:buNone/>
            </a:pPr>
            <a:r>
              <a:rPr lang="en-US" dirty="0" smtClean="0"/>
              <a:t>     Ice in a thermos flask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>
                <a:solidFill>
                  <a:srgbClr val="FF0000"/>
                </a:solidFill>
              </a:rPr>
              <a:t>4.Homogeneous System: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US" sz="3500" dirty="0" smtClean="0"/>
              <a:t> A system, which is completely uniform throughout and consists of single phase is called homogeneous system.</a:t>
            </a:r>
          </a:p>
          <a:p>
            <a:pPr algn="just">
              <a:buNone/>
            </a:pPr>
            <a:r>
              <a:rPr lang="en-US" sz="3500" dirty="0" smtClean="0"/>
              <a:t>For Ex. Pure single solid ,liquid ,gas etc.</a:t>
            </a:r>
          </a:p>
          <a:p>
            <a:pPr algn="just">
              <a:buNone/>
            </a:pPr>
            <a:r>
              <a:rPr lang="en-US" sz="3500" dirty="0" smtClean="0">
                <a:solidFill>
                  <a:srgbClr val="FF0000"/>
                </a:solidFill>
              </a:rPr>
              <a:t>5.Heterogeneous System:</a:t>
            </a:r>
          </a:p>
          <a:p>
            <a:pPr algn="just">
              <a:buNone/>
            </a:pPr>
            <a:r>
              <a:rPr lang="en-US" sz="3500" dirty="0" smtClean="0"/>
              <a:t>A  system, which consists of two or more phases and is not uniform throughout is called heterogeneous system.</a:t>
            </a:r>
          </a:p>
          <a:p>
            <a:pPr algn="just">
              <a:buNone/>
            </a:pPr>
            <a:r>
              <a:rPr lang="en-US" sz="3500" dirty="0" smtClean="0"/>
              <a:t>For Ex. Two immiscible liquids, </a:t>
            </a:r>
          </a:p>
          <a:p>
            <a:pPr algn="just">
              <a:buNone/>
            </a:pPr>
            <a:r>
              <a:rPr lang="en-US" sz="3500" dirty="0" smtClean="0"/>
              <a:t>             melting of ice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4724400" cy="685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600" dirty="0" smtClean="0">
                <a:solidFill>
                  <a:srgbClr val="FF0000"/>
                </a:solidFill>
              </a:rPr>
              <a:t>Properties of System: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Properties of system are of two types</a:t>
            </a:r>
          </a:p>
          <a:p>
            <a:pPr>
              <a:buNone/>
            </a:pPr>
            <a:r>
              <a:rPr lang="en-US" sz="3600" dirty="0" smtClean="0">
                <a:solidFill>
                  <a:srgbClr val="FF0000"/>
                </a:solidFill>
              </a:rPr>
              <a:t>1.Intensive Properties </a:t>
            </a:r>
          </a:p>
          <a:p>
            <a:pPr>
              <a:buNone/>
            </a:pPr>
            <a:r>
              <a:rPr lang="en-US" dirty="0" smtClean="0"/>
              <a:t> A property of </a:t>
            </a:r>
            <a:r>
              <a:rPr lang="en-US" dirty="0" err="1" smtClean="0"/>
              <a:t>sytem</a:t>
            </a:r>
            <a:r>
              <a:rPr lang="en-US" dirty="0" smtClean="0"/>
              <a:t> ,which is independent of the amount of matter present in the system is called an intensive property.</a:t>
            </a:r>
          </a:p>
          <a:p>
            <a:pPr>
              <a:buNone/>
            </a:pPr>
            <a:r>
              <a:rPr lang="en-US" dirty="0" smtClean="0"/>
              <a:t> For ex. Density, </a:t>
            </a:r>
            <a:r>
              <a:rPr lang="en-US" dirty="0" err="1" smtClean="0"/>
              <a:t>Viscosity,Temperture</a:t>
            </a:r>
            <a:r>
              <a:rPr lang="en-US" dirty="0" smtClean="0"/>
              <a:t>, refractive index, surface tension, composition, pH value etc.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8768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rgbClr val="FF0000"/>
                </a:solidFill>
              </a:rPr>
              <a:t>2.Extensive Properties: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48200"/>
          </a:xfrm>
        </p:spPr>
        <p:txBody>
          <a:bodyPr/>
          <a:lstStyle/>
          <a:p>
            <a:pPr algn="just">
              <a:buNone/>
            </a:pPr>
            <a:r>
              <a:rPr lang="en-US" dirty="0" smtClean="0"/>
              <a:t>A property of system, which depends upon the amount of matter present in the system is called extensive property.</a:t>
            </a:r>
          </a:p>
          <a:p>
            <a:pPr algn="just">
              <a:buNone/>
            </a:pPr>
            <a:r>
              <a:rPr lang="en-US" dirty="0" smtClean="0"/>
              <a:t> For Ex. volume ,mass energy etc.</a:t>
            </a:r>
          </a:p>
          <a:p>
            <a:pPr algn="just">
              <a:buNone/>
            </a:pPr>
            <a:r>
              <a:rPr lang="en-US" dirty="0" smtClean="0">
                <a:solidFill>
                  <a:srgbClr val="FF0000"/>
                </a:solidFill>
              </a:rPr>
              <a:t>Thermodynamic Process:</a:t>
            </a:r>
          </a:p>
          <a:p>
            <a:pPr algn="just">
              <a:buNone/>
            </a:pPr>
            <a:r>
              <a:rPr lang="en-US" dirty="0" smtClean="0"/>
              <a:t>The path or operation by which a system changes from one state to another state is called process.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793</TotalTime>
  <Words>1761</Words>
  <Application>Microsoft Office PowerPoint</Application>
  <PresentationFormat>On-screen Show (4:3)</PresentationFormat>
  <Paragraphs>237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Thermodynamics-I</vt:lpstr>
      <vt:lpstr>Slide 2</vt:lpstr>
      <vt:lpstr>Terms: </vt:lpstr>
      <vt:lpstr>Slide 4</vt:lpstr>
      <vt:lpstr>Boundary :</vt:lpstr>
      <vt:lpstr>2.Closed System:</vt:lpstr>
      <vt:lpstr>4.Homogeneous System:</vt:lpstr>
      <vt:lpstr>Properties of System:</vt:lpstr>
      <vt:lpstr>2.Extensive Properties:</vt:lpstr>
      <vt:lpstr>1.Isothermal process:</vt:lpstr>
      <vt:lpstr>3.Isobaric process:</vt:lpstr>
      <vt:lpstr>5.Cyclic  Process :</vt:lpstr>
      <vt:lpstr>7.Irreversible process:</vt:lpstr>
      <vt:lpstr>Slide 14</vt:lpstr>
      <vt:lpstr>State of system:</vt:lpstr>
      <vt:lpstr>Slide 16</vt:lpstr>
      <vt:lpstr>Concept of Work and Heat:</vt:lpstr>
      <vt:lpstr>Work done during irreversible Process:</vt:lpstr>
      <vt:lpstr>Slide 19</vt:lpstr>
      <vt:lpstr>Isothermal reversible expansion work of an ideal gas:</vt:lpstr>
      <vt:lpstr>Slide 21</vt:lpstr>
      <vt:lpstr>Slide 22</vt:lpstr>
      <vt:lpstr>Slide 23</vt:lpstr>
      <vt:lpstr>First Law of thermodynamics</vt:lpstr>
      <vt:lpstr>Slide 25</vt:lpstr>
      <vt:lpstr>Slide 26</vt:lpstr>
      <vt:lpstr>3.Heat Capacity :</vt:lpstr>
      <vt:lpstr>4.Molar heat capacity at constant volume(Cv):</vt:lpstr>
      <vt:lpstr>Relation between Cp and Cv:</vt:lpstr>
      <vt:lpstr>Hess’s Law of constant Heat Summation</vt:lpstr>
      <vt:lpstr>Slide 31</vt:lpstr>
      <vt:lpstr>Application of Hess’s law 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Thermodynamics-I</dc:title>
  <dc:creator>Sinkar</dc:creator>
  <cp:lastModifiedBy>Sinkar</cp:lastModifiedBy>
  <cp:revision>38</cp:revision>
  <dcterms:created xsi:type="dcterms:W3CDTF">2020-08-11T09:57:42Z</dcterms:created>
  <dcterms:modified xsi:type="dcterms:W3CDTF">2020-08-17T07:28:53Z</dcterms:modified>
</cp:coreProperties>
</file>